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67" r:id="rId5"/>
    <p:sldId id="266" r:id="rId6"/>
    <p:sldId id="275" r:id="rId7"/>
    <p:sldId id="286" r:id="rId8"/>
    <p:sldId id="268" r:id="rId9"/>
    <p:sldId id="276" r:id="rId10"/>
    <p:sldId id="285" r:id="rId11"/>
    <p:sldId id="269" r:id="rId12"/>
    <p:sldId id="280" r:id="rId13"/>
    <p:sldId id="273" r:id="rId14"/>
    <p:sldId id="270" r:id="rId15"/>
    <p:sldId id="271" r:id="rId16"/>
    <p:sldId id="279" r:id="rId17"/>
    <p:sldId id="283" r:id="rId18"/>
    <p:sldId id="284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D00"/>
    <a:srgbClr val="1A1A1A"/>
    <a:srgbClr val="5A96FF"/>
    <a:srgbClr val="4D4D4D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39" autoAdjust="0"/>
    <p:restoredTop sz="78652"/>
  </p:normalViewPr>
  <p:slideViewPr>
    <p:cSldViewPr snapToGrid="0">
      <p:cViewPr varScale="1">
        <p:scale>
          <a:sx n="96" d="100"/>
          <a:sy n="96" d="100"/>
        </p:scale>
        <p:origin x="9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tiff>
</file>

<file path=ppt/media/image4.png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E47C4E-DE18-7E4E-BC46-D6CAAD9A9530}" type="datetimeFigureOut">
              <a:rPr kumimoji="1" lang="ko-KR" altLang="en-US" smtClean="0"/>
              <a:t>2019. 10. 11.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8DF89-53C4-144F-BDF5-6EE42F21883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19130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제가 </a:t>
            </a:r>
            <a:r>
              <a:rPr kumimoji="1" lang="ko-KR" altLang="en-US" dirty="0" err="1"/>
              <a:t>해본것</a:t>
            </a:r>
            <a:r>
              <a:rPr kumimoji="1" lang="ko-KR" altLang="en-US" dirty="0"/>
              <a:t> 중 가장 </a:t>
            </a:r>
            <a:r>
              <a:rPr kumimoji="1" lang="ko-KR" altLang="en-US" dirty="0" err="1"/>
              <a:t>쓸만했던</a:t>
            </a:r>
            <a:r>
              <a:rPr kumimoji="1" lang="ko-KR" altLang="en-US" dirty="0"/>
              <a:t> 구성을 간소화해서 가져와봤음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이것을 </a:t>
            </a:r>
            <a:r>
              <a:rPr kumimoji="1" lang="ko-KR" altLang="en-US" dirty="0" err="1"/>
              <a:t>도커의</a:t>
            </a:r>
            <a:r>
              <a:rPr kumimoji="1" lang="ko-KR" altLang="en-US" dirty="0"/>
              <a:t> 기초 기술과 함께 이야기해드릴 것임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처음 </a:t>
            </a:r>
            <a:r>
              <a:rPr kumimoji="1" lang="ko-KR" altLang="en-US" dirty="0" err="1"/>
              <a:t>써봤던건</a:t>
            </a:r>
            <a:r>
              <a:rPr kumimoji="1" lang="ko-KR" altLang="en-US" dirty="0"/>
              <a:t> 처음에 앱 만들어볼 때 </a:t>
            </a:r>
            <a:r>
              <a:rPr kumimoji="1" lang="ko-KR" altLang="en-US" dirty="0" err="1"/>
              <a:t>디비를</a:t>
            </a:r>
            <a:r>
              <a:rPr kumimoji="1" lang="ko-KR" altLang="en-US" dirty="0"/>
              <a:t> 설치해보는데</a:t>
            </a:r>
            <a:r>
              <a:rPr kumimoji="1" lang="en-US" altLang="ko-KR" dirty="0"/>
              <a:t>,</a:t>
            </a:r>
            <a:r>
              <a:rPr kumimoji="1" lang="ko-KR" altLang="en-US" dirty="0"/>
              <a:t> 되게 </a:t>
            </a:r>
            <a:r>
              <a:rPr kumimoji="1" lang="ko-KR" altLang="en-US" dirty="0" err="1"/>
              <a:t>오래걸렸음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근데 그때 검색을 해보다가 </a:t>
            </a:r>
            <a:r>
              <a:rPr kumimoji="1" lang="ko-KR" altLang="en-US" dirty="0" err="1"/>
              <a:t>도커로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해보래서</a:t>
            </a:r>
            <a:r>
              <a:rPr kumimoji="1" lang="ko-KR" altLang="en-US" dirty="0"/>
              <a:t> 해봤더니 </a:t>
            </a:r>
            <a:r>
              <a:rPr kumimoji="1" lang="en-US" altLang="ko-KR" dirty="0"/>
              <a:t>1</a:t>
            </a:r>
            <a:r>
              <a:rPr kumimoji="1" lang="ko-KR" altLang="en-US" dirty="0"/>
              <a:t>분도 안돼서 설치가 </a:t>
            </a:r>
            <a:r>
              <a:rPr kumimoji="1" lang="ko-KR" altLang="en-US" dirty="0" err="1"/>
              <a:t>끝나버림</a:t>
            </a:r>
            <a:r>
              <a:rPr kumimoji="1"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8DF89-53C4-144F-BDF5-6EE42F218837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818389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8DF89-53C4-144F-BDF5-6EE42F218837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080612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아마존 프로젝트를 진행하며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도커를</a:t>
            </a:r>
            <a:r>
              <a:rPr kumimoji="1" lang="ko-KR" altLang="en-US" dirty="0"/>
              <a:t> 이용해서 개발과 배포를 해보았던 경험을 공유하려고 함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8DF89-53C4-144F-BDF5-6EE42F218837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495179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동그라미가</a:t>
            </a:r>
            <a:r>
              <a:rPr kumimoji="1" lang="en-US" altLang="ko-KR" dirty="0"/>
              <a:t> container </a:t>
            </a:r>
            <a:r>
              <a:rPr kumimoji="1" lang="ko-KR" altLang="en-US" dirty="0"/>
              <a:t>네모 밖은 </a:t>
            </a:r>
            <a:r>
              <a:rPr kumimoji="1" lang="en-US" altLang="ko-KR" dirty="0"/>
              <a:t>host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각각의 컨테이너에 호스트의 디렉터리를 </a:t>
            </a:r>
            <a:r>
              <a:rPr kumimoji="1" lang="ko-KR" altLang="en-US" dirty="0" err="1"/>
              <a:t>마운트할</a:t>
            </a:r>
            <a:r>
              <a:rPr kumimoji="1" lang="ko-KR" altLang="en-US" dirty="0"/>
              <a:t> 수 있어서 각각의 데이터가 변경되면 실시간으로 반영됨</a:t>
            </a:r>
            <a:r>
              <a:rPr kumimoji="1" lang="en-US" altLang="ko-KR" dirty="0"/>
              <a:t>.(</a:t>
            </a:r>
            <a:r>
              <a:rPr kumimoji="1" lang="ko-KR" altLang="en-US" dirty="0" err="1"/>
              <a:t>심볼릭</a:t>
            </a:r>
            <a:r>
              <a:rPr kumimoji="1" lang="ko-KR" altLang="en-US" dirty="0"/>
              <a:t> 링크</a:t>
            </a:r>
            <a:r>
              <a:rPr kumimoji="1" lang="en-US" altLang="ko-KR" dirty="0"/>
              <a:t>/</a:t>
            </a:r>
            <a:r>
              <a:rPr kumimoji="1" lang="ko-KR" altLang="en-US" dirty="0"/>
              <a:t>맥과 윈도우는 이 구성의 속도가 </a:t>
            </a:r>
            <a:r>
              <a:rPr kumimoji="1" lang="en-US" altLang="ko-KR" dirty="0"/>
              <a:t>60</a:t>
            </a:r>
            <a:r>
              <a:rPr kumimoji="1" lang="ko-KR" altLang="en-US" dirty="0"/>
              <a:t>배 이상 저하될 수 있다고 합니다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각각의 컨테이너는 </a:t>
            </a:r>
            <a:r>
              <a:rPr kumimoji="1" lang="ko-KR" altLang="en-US" dirty="0" err="1"/>
              <a:t>도커의</a:t>
            </a:r>
            <a:r>
              <a:rPr kumimoji="1" lang="ko-KR" altLang="en-US" dirty="0"/>
              <a:t> 내부 네트워크상에서 통신이 가능함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node</a:t>
            </a:r>
            <a:r>
              <a:rPr kumimoji="1" lang="ko-KR" altLang="en-US" dirty="0"/>
              <a:t>는 호스트의 </a:t>
            </a:r>
            <a:r>
              <a:rPr kumimoji="1" lang="en-US" altLang="ko-KR" dirty="0"/>
              <a:t>80</a:t>
            </a:r>
            <a:r>
              <a:rPr kumimoji="1" lang="ko-KR" altLang="en-US" dirty="0"/>
              <a:t>번 포트와 바인딩을 시켜서</a:t>
            </a:r>
            <a:r>
              <a:rPr kumimoji="1" lang="en-US" altLang="ko-KR" dirty="0"/>
              <a:t>,</a:t>
            </a:r>
            <a:r>
              <a:rPr kumimoji="1" lang="ko-KR" altLang="en-US" dirty="0"/>
              <a:t> 호스트에 </a:t>
            </a:r>
            <a:r>
              <a:rPr kumimoji="1" lang="en-US" altLang="ko-KR" dirty="0"/>
              <a:t>80</a:t>
            </a:r>
            <a:r>
              <a:rPr kumimoji="1" lang="ko-KR" altLang="en-US" dirty="0"/>
              <a:t>번 포트로 </a:t>
            </a:r>
            <a:r>
              <a:rPr kumimoji="1" lang="en-US" altLang="ko-KR" dirty="0"/>
              <a:t>request</a:t>
            </a:r>
            <a:r>
              <a:rPr kumimoji="1" lang="ko-KR" altLang="en-US" dirty="0"/>
              <a:t>가 오면 </a:t>
            </a:r>
            <a:r>
              <a:rPr kumimoji="1" lang="en-US" altLang="ko-KR" dirty="0"/>
              <a:t>3000</a:t>
            </a:r>
            <a:r>
              <a:rPr kumimoji="1" lang="ko-KR" altLang="en-US" dirty="0"/>
              <a:t>번으로 넘어갈 수 있도록 했습니다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이를 전부 </a:t>
            </a:r>
            <a:r>
              <a:rPr kumimoji="1" lang="en-US" altLang="ko-KR" dirty="0"/>
              <a:t>docker-compose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이용해서</a:t>
            </a:r>
            <a:r>
              <a:rPr kumimoji="1" lang="en-US" altLang="ko-KR" dirty="0"/>
              <a:t>,</a:t>
            </a:r>
            <a:r>
              <a:rPr kumimoji="1" lang="ko-KR" altLang="en-US" dirty="0"/>
              <a:t> 한번에 실행시킬 수 있도록 구성을 해보았습니다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8DF89-53C4-144F-BDF5-6EE42F218837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230093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err="1"/>
              <a:t>도커</a:t>
            </a:r>
            <a:r>
              <a:rPr kumimoji="1" lang="ko-KR" altLang="en-US" dirty="0"/>
              <a:t> 파일은 이미지를 어떤 식으로 만들지 </a:t>
            </a:r>
            <a:r>
              <a:rPr kumimoji="1" lang="ko-KR" altLang="en-US" dirty="0" err="1"/>
              <a:t>정하는거임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이미지의 설계도면 </a:t>
            </a:r>
            <a:r>
              <a:rPr kumimoji="1" lang="ko-KR" altLang="en-US" dirty="0" err="1"/>
              <a:t>같은거라고</a:t>
            </a:r>
            <a:r>
              <a:rPr kumimoji="1" lang="ko-KR" altLang="en-US" dirty="0"/>
              <a:t> 보면 됨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컨테이너가 많아질 수록 </a:t>
            </a:r>
            <a:r>
              <a:rPr kumimoji="1" lang="ko-KR" altLang="en-US" dirty="0" err="1"/>
              <a:t>환경변수나</a:t>
            </a:r>
            <a:r>
              <a:rPr kumimoji="1" lang="ko-KR" altLang="en-US" dirty="0"/>
              <a:t> 각종 옵션을 관리하기 </a:t>
            </a:r>
            <a:r>
              <a:rPr kumimoji="1" lang="ko-KR" altLang="en-US" dirty="0" err="1"/>
              <a:t>힘들어짐</a:t>
            </a:r>
            <a:r>
              <a:rPr kumimoji="1" lang="en-US" altLang="ko-KR" dirty="0"/>
              <a:t>.</a:t>
            </a:r>
            <a:r>
              <a:rPr kumimoji="1" lang="ko-KR" altLang="en-US" dirty="0"/>
              <a:t> 유지 보수하려면 획일화된 </a:t>
            </a:r>
            <a:r>
              <a:rPr kumimoji="1" lang="ko-KR" altLang="en-US" dirty="0" err="1"/>
              <a:t>설정파일같은게</a:t>
            </a:r>
            <a:r>
              <a:rPr kumimoji="1" lang="ko-KR" altLang="en-US" dirty="0"/>
              <a:t> 있으면 좋은데 </a:t>
            </a:r>
            <a:r>
              <a:rPr kumimoji="1" lang="ko-KR" altLang="en-US" dirty="0" err="1"/>
              <a:t>컴포즈가</a:t>
            </a:r>
            <a:r>
              <a:rPr kumimoji="1" lang="ko-KR" altLang="en-US" dirty="0"/>
              <a:t> 좋음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 err="1"/>
              <a:t>컴포즈로</a:t>
            </a:r>
            <a:r>
              <a:rPr kumimoji="1" lang="ko-KR" altLang="en-US" dirty="0"/>
              <a:t> 컨테이너를 한 덩이로 묶어서 관리가 가능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그것을 </a:t>
            </a:r>
            <a:r>
              <a:rPr kumimoji="1" lang="ko-KR" altLang="en-US" dirty="0" err="1"/>
              <a:t>위헤</a:t>
            </a:r>
            <a:r>
              <a:rPr kumimoji="1" lang="ko-KR" altLang="en-US" dirty="0"/>
              <a:t> 여러 서버를 한 묶음으로 실행시키고 종료시킬 수 있는 설정파일을 제공함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8DF89-53C4-144F-BDF5-6EE42F218837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691357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먼저 간단한 </a:t>
            </a:r>
            <a:r>
              <a:rPr kumimoji="1" lang="en-US" altLang="ko-KR" dirty="0" err="1"/>
              <a:t>nodejs</a:t>
            </a:r>
            <a:r>
              <a:rPr kumimoji="1" lang="en-US" altLang="ko-KR" dirty="0"/>
              <a:t> </a:t>
            </a:r>
            <a:r>
              <a:rPr kumimoji="1" lang="ko-KR" altLang="en-US" dirty="0"/>
              <a:t>서버의 이미지를 만들기 위한</a:t>
            </a:r>
            <a:r>
              <a:rPr kumimoji="1" lang="en-US" altLang="ko-KR" dirty="0"/>
              <a:t>..</a:t>
            </a:r>
            <a:r>
              <a:rPr kumimoji="1" lang="ko-KR" altLang="en-US" dirty="0" err="1"/>
              <a:t>도커파일</a:t>
            </a:r>
            <a:endParaRPr kumimoji="1" lang="en-US" altLang="ko-KR" dirty="0"/>
          </a:p>
          <a:p>
            <a:r>
              <a:rPr kumimoji="1" lang="en-US" altLang="ko-KR" dirty="0"/>
              <a:t>FROM </a:t>
            </a:r>
            <a:r>
              <a:rPr kumimoji="1" lang="ko-KR" altLang="en-US" dirty="0"/>
              <a:t>은 어떤 이미지를 기반으로 할건지 </a:t>
            </a:r>
            <a:r>
              <a:rPr kumimoji="1" lang="ko-KR" altLang="en-US" dirty="0" err="1"/>
              <a:t>정하는것</a:t>
            </a:r>
            <a:endParaRPr kumimoji="1" lang="en-US" altLang="ko-KR" dirty="0"/>
          </a:p>
          <a:p>
            <a:r>
              <a:rPr kumimoji="1" lang="en-US" altLang="ko-KR" dirty="0"/>
              <a:t>COPY </a:t>
            </a:r>
            <a:r>
              <a:rPr kumimoji="1" lang="ko-KR" altLang="en-US" dirty="0"/>
              <a:t>는 호스트의 파일을 컨테이너로 </a:t>
            </a:r>
            <a:r>
              <a:rPr kumimoji="1" lang="ko-KR" altLang="en-US" dirty="0" err="1"/>
              <a:t>옮기는것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Cp</a:t>
            </a:r>
            <a:r>
              <a:rPr kumimoji="1" lang="ko-KR" altLang="en-US" dirty="0" err="1"/>
              <a:t>명령어랑</a:t>
            </a:r>
            <a:r>
              <a:rPr kumimoji="1" lang="ko-KR" altLang="en-US" dirty="0"/>
              <a:t> 똑같이 생각</a:t>
            </a:r>
            <a:endParaRPr kumimoji="1" lang="en-US" altLang="ko-KR" dirty="0"/>
          </a:p>
          <a:p>
            <a:r>
              <a:rPr kumimoji="1" lang="en-US" altLang="ko-KR" dirty="0"/>
              <a:t>Run </a:t>
            </a:r>
            <a:r>
              <a:rPr kumimoji="1" lang="ko-KR" altLang="en-US" dirty="0"/>
              <a:t>은 이미지 </a:t>
            </a:r>
            <a:r>
              <a:rPr kumimoji="1" lang="ko-KR" altLang="en-US" dirty="0" err="1"/>
              <a:t>만들때</a:t>
            </a:r>
            <a:r>
              <a:rPr kumimoji="1" lang="ko-KR" altLang="en-US" dirty="0"/>
              <a:t> 어떤 명령어를 실행할지 명시</a:t>
            </a:r>
            <a:endParaRPr kumimoji="1" lang="en-US" altLang="ko-KR" dirty="0"/>
          </a:p>
          <a:p>
            <a:r>
              <a:rPr kumimoji="1" lang="en-US" altLang="ko-KR" dirty="0"/>
              <a:t>CMD</a:t>
            </a:r>
            <a:r>
              <a:rPr kumimoji="1" lang="ko-KR" altLang="en-US" dirty="0"/>
              <a:t>는 이미지를 컨테이너로써 </a:t>
            </a:r>
            <a:r>
              <a:rPr kumimoji="1" lang="ko-KR" altLang="en-US" dirty="0" err="1"/>
              <a:t>실행시</a:t>
            </a:r>
            <a:r>
              <a:rPr kumimoji="1" lang="ko-KR" altLang="en-US" dirty="0"/>
              <a:t> 어떤 명령을 실행할지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8DF89-53C4-144F-BDF5-6EE42F218837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747742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링크는 </a:t>
            </a:r>
            <a:r>
              <a:rPr kumimoji="1" lang="ko-KR" altLang="en-US" dirty="0" err="1"/>
              <a:t>도커</a:t>
            </a:r>
            <a:r>
              <a:rPr kumimoji="1" lang="ko-KR" altLang="en-US" dirty="0"/>
              <a:t> 내부 네트워크에 생성된 다른 컨테이너를 연결해주는 것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Localhost</a:t>
            </a:r>
            <a:r>
              <a:rPr kumimoji="1" lang="ko-KR" altLang="en-US" dirty="0"/>
              <a:t>가 </a:t>
            </a:r>
            <a:r>
              <a:rPr kumimoji="1" lang="en-US" altLang="ko-KR" dirty="0"/>
              <a:t>127.0.0.1 </a:t>
            </a:r>
            <a:r>
              <a:rPr kumimoji="1" lang="ko-KR" altLang="en-US" dirty="0"/>
              <a:t>로 바인딩 된 것 </a:t>
            </a:r>
            <a:r>
              <a:rPr kumimoji="1" lang="ko-KR" altLang="en-US" dirty="0" err="1"/>
              <a:t>처럼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mariadb</a:t>
            </a:r>
            <a:r>
              <a:rPr kumimoji="1" lang="en-US" altLang="ko-KR" dirty="0"/>
              <a:t> </a:t>
            </a:r>
            <a:r>
              <a:rPr kumimoji="1" lang="ko-KR" altLang="en-US" dirty="0"/>
              <a:t>의 내부네트워크를 이름으로서 접근 가능하도록 함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포트는 </a:t>
            </a:r>
            <a:r>
              <a:rPr kumimoji="1" lang="en-US" altLang="ko-KR" dirty="0"/>
              <a:t>80</a:t>
            </a:r>
            <a:r>
              <a:rPr kumimoji="1" lang="ko-KR" altLang="en-US" dirty="0"/>
              <a:t> 호스트 </a:t>
            </a:r>
            <a:r>
              <a:rPr kumimoji="1" lang="en-US" altLang="ko-KR" dirty="0"/>
              <a:t>3000</a:t>
            </a:r>
            <a:r>
              <a:rPr kumimoji="1" lang="ko-KR" altLang="en-US" dirty="0"/>
              <a:t> 컨테이너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볼륨은 </a:t>
            </a:r>
            <a:r>
              <a:rPr kumimoji="1" lang="en-US" altLang="ko-KR" dirty="0"/>
              <a:t>host</a:t>
            </a:r>
            <a:r>
              <a:rPr kumimoji="1" lang="ko-KR" altLang="en-US" dirty="0"/>
              <a:t>의 특정 디렉토리를 </a:t>
            </a:r>
            <a:r>
              <a:rPr kumimoji="1" lang="en-US" altLang="ko-KR" dirty="0"/>
              <a:t>container</a:t>
            </a:r>
            <a:r>
              <a:rPr kumimoji="1" lang="ko-KR" altLang="en-US" dirty="0"/>
              <a:t>의 특정 디렉터리와 연결해주는 것</a:t>
            </a:r>
            <a:r>
              <a:rPr kumimoji="1" lang="en-US" altLang="ko-KR" dirty="0"/>
              <a:t>.</a:t>
            </a:r>
            <a:r>
              <a:rPr kumimoji="1" lang="ko-KR" altLang="en-US" dirty="0"/>
              <a:t> 개발하는 것이 실시간으로 반영되도록 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8DF89-53C4-144F-BDF5-6EE42F218837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058000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환경변수를 설정 가능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 err="1"/>
              <a:t>이미지마다</a:t>
            </a:r>
            <a:r>
              <a:rPr kumimoji="1" lang="ko-KR" altLang="en-US" dirty="0"/>
              <a:t> 적용 가능한 </a:t>
            </a:r>
            <a:r>
              <a:rPr kumimoji="1" lang="ko-KR" altLang="en-US" dirty="0" err="1"/>
              <a:t>환경변수가</a:t>
            </a:r>
            <a:r>
              <a:rPr kumimoji="1" lang="ko-KR" altLang="en-US" dirty="0"/>
              <a:t> 있는데 여기에선 </a:t>
            </a:r>
            <a:r>
              <a:rPr kumimoji="1" lang="en-US" altLang="ko-KR" dirty="0"/>
              <a:t>root password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입력함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8DF89-53C4-144F-BDF5-6EE42F218837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070012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https://</a:t>
            </a:r>
            <a:r>
              <a:rPr kumimoji="1" lang="en-US" altLang="ko-KR" dirty="0" err="1"/>
              <a:t>github.com</a:t>
            </a:r>
            <a:r>
              <a:rPr kumimoji="1" lang="en-US" altLang="ko-KR" dirty="0"/>
              <a:t>/</a:t>
            </a:r>
            <a:r>
              <a:rPr kumimoji="1" lang="en-US" altLang="ko-KR" dirty="0" err="1"/>
              <a:t>FullOfOrange</a:t>
            </a:r>
            <a:r>
              <a:rPr kumimoji="1" lang="en-US" altLang="ko-KR" dirty="0"/>
              <a:t>/Docker-dummy-server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8DF89-53C4-144F-BDF5-6EE42F218837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53402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8DF89-53C4-144F-BDF5-6EE42F218837}" type="slidenum">
              <a:rPr kumimoji="1" lang="ko-KR" altLang="en-US" smtClean="0"/>
              <a:t>18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83847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kumimoji="1" lang="ko-KR" altLang="en-US" dirty="0" err="1"/>
              <a:t>도커는</a:t>
            </a:r>
            <a:r>
              <a:rPr kumimoji="1" lang="ko-KR" altLang="en-US" dirty="0"/>
              <a:t> 뭐고 왜 쓸까</a:t>
            </a:r>
            <a:r>
              <a:rPr kumimoji="1" lang="en-US" altLang="ko-KR" dirty="0"/>
              <a:t>?</a:t>
            </a:r>
            <a:r>
              <a:rPr kumimoji="1" lang="ko-KR" altLang="en-US" dirty="0"/>
              <a:t> 사실 정답이 없다</a:t>
            </a:r>
            <a:r>
              <a:rPr kumimoji="1" lang="en-US" altLang="ko-KR" dirty="0"/>
              <a:t>..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8DF89-53C4-144F-BDF5-6EE42F218837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148939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VM</a:t>
            </a:r>
            <a:r>
              <a:rPr kumimoji="1" lang="ko-KR" altLang="en-US" dirty="0"/>
              <a:t>과 많이 비교됨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8DF89-53C4-144F-BDF5-6EE42F218837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72130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둘 다 격리된 환경을 통해 각각의 다른 의존성을 제공한다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VM</a:t>
            </a:r>
            <a:r>
              <a:rPr kumimoji="1" lang="ko-KR" altLang="en-US" dirty="0"/>
              <a:t>은 하드웨어를 </a:t>
            </a:r>
            <a:r>
              <a:rPr kumimoji="1" lang="ko-KR" altLang="en-US" dirty="0" err="1"/>
              <a:t>가상화한다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종류에 따라 다르지만 </a:t>
            </a:r>
            <a:r>
              <a:rPr kumimoji="1" lang="en-US" altLang="ko-KR" dirty="0"/>
              <a:t>Guest OS </a:t>
            </a:r>
            <a:r>
              <a:rPr kumimoji="1" lang="ko-KR" altLang="en-US" dirty="0"/>
              <a:t>가 올라가는 점이 성능에 좋지 못하다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 err="1"/>
              <a:t>도커는</a:t>
            </a:r>
            <a:r>
              <a:rPr kumimoji="1" lang="ko-KR" altLang="en-US" dirty="0"/>
              <a:t> 각각의 프로그램에 대한 </a:t>
            </a:r>
            <a:r>
              <a:rPr kumimoji="1" lang="ko-KR" altLang="en-US" dirty="0" err="1"/>
              <a:t>실행환경을</a:t>
            </a:r>
            <a:r>
              <a:rPr kumimoji="1" lang="ko-KR" altLang="en-US" dirty="0"/>
              <a:t> 독립시켜준다</a:t>
            </a:r>
            <a:r>
              <a:rPr kumimoji="1"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8DF89-53C4-144F-BDF5-6EE42F218837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38308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여기서의 </a:t>
            </a:r>
            <a:r>
              <a:rPr kumimoji="1" lang="ko-KR" altLang="en-US" dirty="0" err="1"/>
              <a:t>격리되어있는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실행환경은</a:t>
            </a:r>
            <a:r>
              <a:rPr kumimoji="1" lang="ko-KR" altLang="en-US" dirty="0"/>
              <a:t> 컨테이너라고 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8DF89-53C4-144F-BDF5-6EE42F218837}" type="slidenum">
              <a:rPr kumimoji="1" lang="ko-KR" altLang="en-US" smtClean="0"/>
              <a:t>5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25105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컨테이너는 그 프로그램을 실행할 소스코드와 라이브러리만 가지고있으며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Host</a:t>
            </a:r>
            <a:r>
              <a:rPr kumimoji="1" lang="ko-KR" altLang="en-US" dirty="0"/>
              <a:t> </a:t>
            </a:r>
            <a:r>
              <a:rPr kumimoji="1" lang="en-US" altLang="ko-KR" dirty="0"/>
              <a:t>OS</a:t>
            </a:r>
            <a:r>
              <a:rPr kumimoji="1" lang="ko-KR" altLang="en-US" dirty="0"/>
              <a:t>의 자원을 그대로 사용함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 err="1"/>
              <a:t>이로인해서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성능하락이</a:t>
            </a:r>
            <a:r>
              <a:rPr kumimoji="1" lang="ko-KR" altLang="en-US" dirty="0"/>
              <a:t> </a:t>
            </a:r>
            <a:r>
              <a:rPr kumimoji="1" lang="en-US" altLang="ko-KR" dirty="0"/>
              <a:t>1</a:t>
            </a:r>
            <a:r>
              <a:rPr kumimoji="1" lang="ko-KR" altLang="en-US" dirty="0"/>
              <a:t>퍼 </a:t>
            </a:r>
            <a:r>
              <a:rPr kumimoji="1" lang="ko-KR" altLang="en-US" dirty="0" err="1"/>
              <a:t>미만임</a:t>
            </a:r>
            <a:r>
              <a:rPr kumimoji="1" lang="ko-KR" altLang="en-US" dirty="0"/>
              <a:t> </a:t>
            </a:r>
            <a:r>
              <a:rPr kumimoji="1" lang="en-US" altLang="ko-KR" dirty="0"/>
              <a:t>(</a:t>
            </a:r>
            <a:r>
              <a:rPr kumimoji="1" lang="ko-KR" altLang="en-US" dirty="0"/>
              <a:t>네트워크는 </a:t>
            </a:r>
            <a:r>
              <a:rPr kumimoji="1" lang="ko-KR" altLang="en-US" dirty="0" err="1"/>
              <a:t>브릿지라는</a:t>
            </a:r>
            <a:r>
              <a:rPr kumimoji="1" lang="ko-KR" altLang="en-US" dirty="0"/>
              <a:t> 것을 사용해서 성능이 썩 좋지는 않음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8DF89-53C4-144F-BDF5-6EE42F218837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007632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이 기술은 리눅스의 기본 기능인 </a:t>
            </a:r>
            <a:r>
              <a:rPr kumimoji="1" lang="en-US" altLang="ko-KR" dirty="0" err="1"/>
              <a:t>cgroup</a:t>
            </a:r>
            <a:r>
              <a:rPr kumimoji="1" lang="en-US" altLang="ko-KR" dirty="0"/>
              <a:t> 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namespace</a:t>
            </a:r>
            <a:r>
              <a:rPr kumimoji="1" lang="ko-KR" altLang="en-US" dirty="0"/>
              <a:t>로 구현된 것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en-US" altLang="ko-KR" dirty="0" err="1"/>
              <a:t>Cgroup</a:t>
            </a:r>
            <a:r>
              <a:rPr kumimoji="1" lang="en-US" altLang="ko-KR" dirty="0"/>
              <a:t> </a:t>
            </a:r>
            <a:r>
              <a:rPr kumimoji="1" lang="ko-KR" altLang="en-US" dirty="0"/>
              <a:t>은 컨트롤러 그룹이며 </a:t>
            </a:r>
            <a:r>
              <a:rPr kumimoji="1" lang="en-US" altLang="ko-KR" dirty="0" err="1"/>
              <a:t>Cpu</a:t>
            </a:r>
            <a:r>
              <a:rPr kumimoji="1" lang="ko-KR" altLang="en-US" dirty="0"/>
              <a:t>와 </a:t>
            </a:r>
            <a:r>
              <a:rPr kumimoji="1" lang="ko-KR" altLang="en-US" dirty="0" err="1"/>
              <a:t>메모리등의</a:t>
            </a:r>
            <a:r>
              <a:rPr kumimoji="1" lang="ko-KR" altLang="en-US" dirty="0"/>
              <a:t> 자원을 분리해줄 수 있는 기술이고</a:t>
            </a:r>
            <a:endParaRPr kumimoji="1" lang="en-US" altLang="ko-KR" dirty="0"/>
          </a:p>
          <a:p>
            <a:r>
              <a:rPr kumimoji="1" lang="en-US" altLang="ko-KR" dirty="0"/>
              <a:t>Namespace</a:t>
            </a:r>
            <a:r>
              <a:rPr kumimoji="1" lang="ko-KR" altLang="en-US" dirty="0"/>
              <a:t>는 프로세스와 네트워크</a:t>
            </a:r>
            <a:r>
              <a:rPr kumimoji="1" lang="en-US" altLang="ko-KR" dirty="0"/>
              <a:t>,</a:t>
            </a:r>
            <a:r>
              <a:rPr kumimoji="1" lang="ko-KR" altLang="en-US" dirty="0"/>
              <a:t> 디렉토리를 독립된 환경을 가질 수 있도록 해주는 기술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이 두가지를 이용해서 독립된 컨테이너를 구성</a:t>
            </a:r>
            <a:r>
              <a:rPr kumimoji="1" lang="en-US" altLang="ko-KR" dirty="0"/>
              <a:t>.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8DF89-53C4-144F-BDF5-6EE42F218837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085433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컨테이너는 이미지를 기반으로 실행됨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이미지는 컨테이너를 실행하기 위해 </a:t>
            </a:r>
            <a:r>
              <a:rPr kumimoji="1" lang="en-US" altLang="ko-KR" dirty="0"/>
              <a:t>(</a:t>
            </a:r>
            <a:r>
              <a:rPr kumimoji="1" lang="ko-KR" altLang="en-US" dirty="0"/>
              <a:t>서비스 운영을 위해</a:t>
            </a:r>
            <a:r>
              <a:rPr kumimoji="1" lang="en-US" altLang="ko-KR" dirty="0"/>
              <a:t>)</a:t>
            </a:r>
            <a:r>
              <a:rPr kumimoji="1" lang="ko-KR" altLang="en-US" dirty="0"/>
              <a:t> 필요한</a:t>
            </a:r>
            <a:endParaRPr kumimoji="1" lang="en-US" altLang="ko-KR" dirty="0"/>
          </a:p>
          <a:p>
            <a:r>
              <a:rPr kumimoji="1" lang="ko-KR" altLang="en-US" dirty="0"/>
              <a:t>프로그램</a:t>
            </a:r>
            <a:r>
              <a:rPr kumimoji="1" lang="en-US" altLang="ko-KR" dirty="0"/>
              <a:t>,</a:t>
            </a:r>
            <a:r>
              <a:rPr kumimoji="1" lang="ko-KR" altLang="en-US" dirty="0"/>
              <a:t> 코드 등을 넣고 묶은 형태임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이미지가 실행된 상태가 곧 컨테이너임</a:t>
            </a:r>
            <a:r>
              <a:rPr kumimoji="1" lang="en-US" altLang="ko-KR" dirty="0"/>
              <a:t>.</a:t>
            </a:r>
            <a:r>
              <a:rPr kumimoji="1" lang="ko-KR" altLang="en-US" dirty="0"/>
              <a:t> 하나의 이미지로 여러 컨테이너를 동작시킬 수 있으나 각각은 독립적인</a:t>
            </a:r>
            <a:endParaRPr kumimoji="1" lang="en-US" altLang="ko-KR" dirty="0"/>
          </a:p>
          <a:p>
            <a:r>
              <a:rPr kumimoji="1" lang="ko-KR" altLang="en-US" dirty="0"/>
              <a:t>계층에 의해 각기 다른 실행 후 상태를 가질 수 있음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8DF89-53C4-144F-BDF5-6EE42F218837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377542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kumimoji="1" lang="ko-KR" altLang="en-US" dirty="0" err="1"/>
              <a:t>도커는</a:t>
            </a:r>
            <a:r>
              <a:rPr kumimoji="1" lang="ko-KR" altLang="en-US" dirty="0"/>
              <a:t> 레이어 형태로 파일의 변화를 관리함</a:t>
            </a:r>
            <a:r>
              <a:rPr kumimoji="1" lang="en-US" altLang="ko-KR" dirty="0"/>
              <a:t>.</a:t>
            </a:r>
          </a:p>
          <a:p>
            <a:pPr algn="just"/>
            <a:r>
              <a:rPr kumimoji="1" lang="ko-KR" altLang="en-US" dirty="0"/>
              <a:t>그림에서 </a:t>
            </a:r>
            <a:r>
              <a:rPr kumimoji="1" lang="en-US" altLang="ko-KR" dirty="0" err="1"/>
              <a:t>nginx</a:t>
            </a:r>
            <a:r>
              <a:rPr kumimoji="1" lang="en-US" altLang="ko-KR" dirty="0"/>
              <a:t>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nodejs</a:t>
            </a:r>
            <a:r>
              <a:rPr kumimoji="1" lang="en-US" altLang="ko-KR" dirty="0"/>
              <a:t> </a:t>
            </a:r>
            <a:r>
              <a:rPr kumimoji="1" lang="ko-KR" altLang="en-US" dirty="0"/>
              <a:t>로 바꿔서 생각해보자</a:t>
            </a:r>
            <a:r>
              <a:rPr kumimoji="1" lang="en-US" altLang="ko-KR" dirty="0"/>
              <a:t>.</a:t>
            </a:r>
          </a:p>
          <a:p>
            <a:pPr algn="just"/>
            <a:r>
              <a:rPr kumimoji="1" lang="ko-KR" altLang="en-US" dirty="0"/>
              <a:t>각각의 변경 사항이 계층으로서 존재함</a:t>
            </a:r>
            <a:r>
              <a:rPr kumimoji="1" lang="en-US" altLang="ko-KR" dirty="0"/>
              <a:t>.</a:t>
            </a:r>
            <a:r>
              <a:rPr kumimoji="1" lang="ko-KR" altLang="en-US" dirty="0"/>
              <a:t> 만약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ubuntu </a:t>
            </a:r>
            <a:r>
              <a:rPr kumimoji="1" lang="ko-KR" altLang="en-US" dirty="0"/>
              <a:t>위에 </a:t>
            </a:r>
            <a:r>
              <a:rPr kumimoji="1" lang="en-US" altLang="ko-KR" dirty="0" err="1"/>
              <a:t>nodejs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설치한 이미지가 있다면 </a:t>
            </a:r>
            <a:r>
              <a:rPr kumimoji="1" lang="en-US" altLang="ko-KR" dirty="0" err="1"/>
              <a:t>nodejs</a:t>
            </a:r>
            <a:r>
              <a:rPr kumimoji="1" lang="ko-KR" altLang="en-US" dirty="0"/>
              <a:t> 설치한 내용이 하나의 계층으로 관리되는 것</a:t>
            </a:r>
            <a:r>
              <a:rPr kumimoji="1" lang="en-US" altLang="ko-KR" dirty="0"/>
              <a:t>.</a:t>
            </a:r>
          </a:p>
          <a:p>
            <a:pPr algn="just"/>
            <a:r>
              <a:rPr kumimoji="1" lang="ko-KR" altLang="en-US" dirty="0"/>
              <a:t>컨테이너도 마찬가지로 하나의</a:t>
            </a:r>
            <a:r>
              <a:rPr kumimoji="1" lang="en-US" altLang="ko-KR" dirty="0"/>
              <a:t> </a:t>
            </a:r>
            <a:r>
              <a:rPr kumimoji="1" lang="ko-KR" altLang="en-US" dirty="0"/>
              <a:t>실행된 이미지를 기준으로 각각의 레이어를 가짐 따라서 컨테이너는 같은 이미지에 서로 다른 정보를 가지고도</a:t>
            </a:r>
            <a:r>
              <a:rPr kumimoji="1" lang="en-US" altLang="ko-KR" dirty="0"/>
              <a:t>,</a:t>
            </a:r>
          </a:p>
          <a:p>
            <a:pPr algn="just"/>
            <a:r>
              <a:rPr kumimoji="1" lang="ko-KR" altLang="en-US" dirty="0"/>
              <a:t>추가된 만큼의 용량만 차지함</a:t>
            </a:r>
            <a:r>
              <a:rPr kumimoji="1"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8DF89-53C4-144F-BDF5-6EE42F218837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67662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0B9B2-0712-424F-9181-33741BDCB58F}" type="datetimeFigureOut">
              <a:rPr lang="ko-KR" altLang="en-US" smtClean="0"/>
              <a:t>2019. 10. 11.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A3048-B76B-48F8-B2EE-E704DDC45B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962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0B9B2-0712-424F-9181-33741BDCB58F}" type="datetimeFigureOut">
              <a:rPr lang="ko-KR" altLang="en-US" smtClean="0"/>
              <a:t>2019. 10. 11.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A3048-B76B-48F8-B2EE-E704DDC45B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0510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0B9B2-0712-424F-9181-33741BDCB58F}" type="datetimeFigureOut">
              <a:rPr lang="ko-KR" altLang="en-US" smtClean="0"/>
              <a:t>2019. 10. 11.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A3048-B76B-48F8-B2EE-E704DDC45B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9347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0B9B2-0712-424F-9181-33741BDCB58F}" type="datetimeFigureOut">
              <a:rPr lang="ko-KR" altLang="en-US" smtClean="0"/>
              <a:t>2019. 10. 11.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A3048-B76B-48F8-B2EE-E704DDC45B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9546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0B9B2-0712-424F-9181-33741BDCB58F}" type="datetimeFigureOut">
              <a:rPr lang="ko-KR" altLang="en-US" smtClean="0"/>
              <a:t>2019. 10. 11.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A3048-B76B-48F8-B2EE-E704DDC45B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6069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0B9B2-0712-424F-9181-33741BDCB58F}" type="datetimeFigureOut">
              <a:rPr lang="ko-KR" altLang="en-US" smtClean="0"/>
              <a:t>2019. 10. 11.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A3048-B76B-48F8-B2EE-E704DDC45B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9441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0B9B2-0712-424F-9181-33741BDCB58F}" type="datetimeFigureOut">
              <a:rPr lang="ko-KR" altLang="en-US" smtClean="0"/>
              <a:t>2019. 10. 11.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A3048-B76B-48F8-B2EE-E704DDC45B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667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0B9B2-0712-424F-9181-33741BDCB58F}" type="datetimeFigureOut">
              <a:rPr lang="ko-KR" altLang="en-US" smtClean="0"/>
              <a:t>2019. 10. 11.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A3048-B76B-48F8-B2EE-E704DDC45B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4191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0B9B2-0712-424F-9181-33741BDCB58F}" type="datetimeFigureOut">
              <a:rPr lang="ko-KR" altLang="en-US" smtClean="0"/>
              <a:t>2019. 10. 11.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A3048-B76B-48F8-B2EE-E704DDC45B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170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0B9B2-0712-424F-9181-33741BDCB58F}" type="datetimeFigureOut">
              <a:rPr lang="ko-KR" altLang="en-US" smtClean="0"/>
              <a:t>2019. 10. 11.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A3048-B76B-48F8-B2EE-E704DDC45B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6012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0B9B2-0712-424F-9181-33741BDCB58F}" type="datetimeFigureOut">
              <a:rPr lang="ko-KR" altLang="en-US" smtClean="0"/>
              <a:t>2019. 10. 11.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A3048-B76B-48F8-B2EE-E704DDC45B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8506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60B9B2-0712-424F-9181-33741BDCB58F}" type="datetimeFigureOut">
              <a:rPr lang="ko-KR" altLang="en-US" smtClean="0"/>
              <a:t>2019. 10. 11.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DA3048-B76B-48F8-B2EE-E704DDC45B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2310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2027" y="2333148"/>
            <a:ext cx="832150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(</a:t>
            </a:r>
            <a:r>
              <a:rPr lang="ko-KR" altLang="en-US" sz="60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대충 </a:t>
            </a:r>
            <a:r>
              <a:rPr lang="ko-KR" altLang="en-US" sz="6000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도커</a:t>
            </a:r>
            <a:r>
              <a:rPr lang="ko-KR" altLang="en-US" sz="60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쓰자는 이야기</a:t>
            </a:r>
            <a:r>
              <a:rPr lang="en-US" altLang="ko-KR" sz="60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)</a:t>
            </a:r>
            <a:endParaRPr lang="ko-KR" altLang="en-US" sz="6000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9441" y="5448301"/>
            <a:ext cx="1912955" cy="73988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09177" y="3348811"/>
            <a:ext cx="118494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육진혁</a:t>
            </a:r>
            <a:endParaRPr lang="en-US" altLang="ko-KR" sz="2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052027" y="1748373"/>
            <a:ext cx="63158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#Docker #Container #Deploy</a:t>
            </a:r>
          </a:p>
        </p:txBody>
      </p:sp>
    </p:spTree>
    <p:extLst>
      <p:ext uri="{BB962C8B-B14F-4D97-AF65-F5344CB8AC3E}">
        <p14:creationId xmlns:p14="http://schemas.microsoft.com/office/powerpoint/2010/main" val="18015904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171C404-ADBC-4144-A553-0F4260AC9421}"/>
              </a:ext>
            </a:extLst>
          </p:cNvPr>
          <p:cNvSpPr txBox="1"/>
          <p:nvPr/>
        </p:nvSpPr>
        <p:spPr>
          <a:xfrm>
            <a:off x="17906180" y="2518697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5811941-A97A-5243-820D-BA6D86DB2B44}"/>
              </a:ext>
            </a:extLst>
          </p:cNvPr>
          <p:cNvSpPr/>
          <p:nvPr/>
        </p:nvSpPr>
        <p:spPr>
          <a:xfrm rot="565098">
            <a:off x="6345066" y="-482777"/>
            <a:ext cx="7468734" cy="108835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6901D5-0B0F-094B-B1AC-547E0CBA0CF6}"/>
              </a:ext>
            </a:extLst>
          </p:cNvPr>
          <p:cNvSpPr txBox="1"/>
          <p:nvPr/>
        </p:nvSpPr>
        <p:spPr>
          <a:xfrm>
            <a:off x="11054249" y="223995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Image</a:t>
            </a:r>
            <a:endParaRPr lang="ko-KR" altLang="en-US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CAE825D-DD5F-B345-B392-42A21D0239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0664" y="2771763"/>
            <a:ext cx="6990526" cy="15757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D068873-193B-E245-87C2-980D832A9972}"/>
              </a:ext>
            </a:extLst>
          </p:cNvPr>
          <p:cNvSpPr txBox="1"/>
          <p:nvPr/>
        </p:nvSpPr>
        <p:spPr>
          <a:xfrm>
            <a:off x="1486760" y="1089899"/>
            <a:ext cx="29585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err="1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Dockerhub</a:t>
            </a:r>
            <a:endParaRPr lang="ko-KR" altLang="en-US" sz="4400" dirty="0">
              <a:solidFill>
                <a:srgbClr val="1A1A1A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CC2A2C-D894-8E47-B6B7-8A6ECE79DF7E}"/>
              </a:ext>
            </a:extLst>
          </p:cNvPr>
          <p:cNvSpPr txBox="1"/>
          <p:nvPr/>
        </p:nvSpPr>
        <p:spPr>
          <a:xfrm>
            <a:off x="2309242" y="2064832"/>
            <a:ext cx="37233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</a:t>
            </a:r>
            <a:r>
              <a:rPr lang="ko-KR" altLang="en-US" sz="2800" dirty="0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공식 이미지 </a:t>
            </a:r>
            <a:r>
              <a:rPr lang="en-US" altLang="ko-KR" sz="2800" dirty="0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registry</a:t>
            </a:r>
            <a:endParaRPr lang="ko-KR" altLang="en-US" sz="2800" dirty="0">
              <a:solidFill>
                <a:srgbClr val="1A1A1A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A0A471-DC6F-7A4B-9D51-2E0A78A41A84}"/>
              </a:ext>
            </a:extLst>
          </p:cNvPr>
          <p:cNvSpPr txBox="1"/>
          <p:nvPr/>
        </p:nvSpPr>
        <p:spPr>
          <a:xfrm>
            <a:off x="1486760" y="4498118"/>
            <a:ext cx="273607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err="1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Dockerfile</a:t>
            </a:r>
            <a:endParaRPr lang="ko-KR" altLang="en-US" sz="4400" dirty="0">
              <a:solidFill>
                <a:srgbClr val="1A1A1A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7A4A0D-2C34-D847-BBF4-C41B73A1DAAA}"/>
              </a:ext>
            </a:extLst>
          </p:cNvPr>
          <p:cNvSpPr txBox="1"/>
          <p:nvPr/>
        </p:nvSpPr>
        <p:spPr>
          <a:xfrm>
            <a:off x="2309242" y="5470410"/>
            <a:ext cx="35846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altLang="ko-KR" sz="2800" dirty="0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</a:t>
            </a:r>
            <a:r>
              <a:rPr lang="ko-KR" altLang="en-US" sz="2800" dirty="0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사용자 정의 이미지</a:t>
            </a:r>
          </a:p>
        </p:txBody>
      </p:sp>
    </p:spTree>
    <p:extLst>
      <p:ext uri="{BB962C8B-B14F-4D97-AF65-F5344CB8AC3E}">
        <p14:creationId xmlns:p14="http://schemas.microsoft.com/office/powerpoint/2010/main" val="1577042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171C404-ADBC-4144-A553-0F4260AC9421}"/>
              </a:ext>
            </a:extLst>
          </p:cNvPr>
          <p:cNvSpPr txBox="1"/>
          <p:nvPr/>
        </p:nvSpPr>
        <p:spPr>
          <a:xfrm>
            <a:off x="17906180" y="2518697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F88FF4-A407-FE40-9D66-F36283E49D63}"/>
              </a:ext>
            </a:extLst>
          </p:cNvPr>
          <p:cNvSpPr txBox="1"/>
          <p:nvPr/>
        </p:nvSpPr>
        <p:spPr>
          <a:xfrm>
            <a:off x="757980" y="2777837"/>
            <a:ext cx="106760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배포에 사용할 수 있는</a:t>
            </a:r>
            <a:endParaRPr lang="en-US" altLang="ko-KR" sz="4800" dirty="0">
              <a:solidFill>
                <a:srgbClr val="1A1A1A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4800" dirty="0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개발환경 설정</a:t>
            </a:r>
          </a:p>
        </p:txBody>
      </p:sp>
    </p:spTree>
    <p:extLst>
      <p:ext uri="{BB962C8B-B14F-4D97-AF65-F5344CB8AC3E}">
        <p14:creationId xmlns:p14="http://schemas.microsoft.com/office/powerpoint/2010/main" val="30287995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그림 48">
            <a:extLst>
              <a:ext uri="{FF2B5EF4-FFF2-40B4-BE49-F238E27FC236}">
                <a16:creationId xmlns:a16="http://schemas.microsoft.com/office/drawing/2014/main" id="{E265B228-EF3A-CB45-8A3C-B620C1F07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2252" y="2813448"/>
            <a:ext cx="1422400" cy="1422400"/>
          </a:xfrm>
          <a:prstGeom prst="rect">
            <a:avLst/>
          </a:prstGeom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6DCC8797-FA68-D945-B88B-56B524D37683}"/>
              </a:ext>
            </a:extLst>
          </p:cNvPr>
          <p:cNvSpPr/>
          <p:nvPr/>
        </p:nvSpPr>
        <p:spPr>
          <a:xfrm>
            <a:off x="2749618" y="1692787"/>
            <a:ext cx="6516302" cy="3524641"/>
          </a:xfrm>
          <a:prstGeom prst="rect">
            <a:avLst/>
          </a:prstGeom>
          <a:noFill/>
          <a:ln w="254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71C404-ADBC-4144-A553-0F4260AC9421}"/>
              </a:ext>
            </a:extLst>
          </p:cNvPr>
          <p:cNvSpPr txBox="1"/>
          <p:nvPr/>
        </p:nvSpPr>
        <p:spPr>
          <a:xfrm>
            <a:off x="17906180" y="2518697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4EDD567-3BE8-094D-BB9B-9A49F3FF8E95}"/>
              </a:ext>
            </a:extLst>
          </p:cNvPr>
          <p:cNvSpPr/>
          <p:nvPr/>
        </p:nvSpPr>
        <p:spPr>
          <a:xfrm rot="565098">
            <a:off x="6303929" y="-473751"/>
            <a:ext cx="7468734" cy="108835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65D917-0180-5B41-8EDA-00D176055D3E}"/>
              </a:ext>
            </a:extLst>
          </p:cNvPr>
          <p:cNvSpPr txBox="1"/>
          <p:nvPr/>
        </p:nvSpPr>
        <p:spPr>
          <a:xfrm>
            <a:off x="10236718" y="223995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개발환경 설정</a:t>
            </a: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368EFE01-AF11-6A41-A6D9-93C236BA218F}"/>
              </a:ext>
            </a:extLst>
          </p:cNvPr>
          <p:cNvGrpSpPr/>
          <p:nvPr/>
        </p:nvGrpSpPr>
        <p:grpSpPr>
          <a:xfrm>
            <a:off x="3760497" y="2662925"/>
            <a:ext cx="1723447" cy="1723447"/>
            <a:chOff x="3760497" y="2662925"/>
            <a:chExt cx="1723447" cy="1723447"/>
          </a:xfrm>
        </p:grpSpPr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6B27EB2B-071D-E24E-A44D-C557B7612E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20415" y="3118330"/>
              <a:ext cx="1442558" cy="884768"/>
            </a:xfrm>
            <a:prstGeom prst="rect">
              <a:avLst/>
            </a:prstGeom>
          </p:spPr>
        </p:pic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446C7B48-50CD-764B-9603-5986542EC9D9}"/>
                </a:ext>
              </a:extLst>
            </p:cNvPr>
            <p:cNvSpPr/>
            <p:nvPr/>
          </p:nvSpPr>
          <p:spPr>
            <a:xfrm>
              <a:off x="3760497" y="2662925"/>
              <a:ext cx="1723447" cy="1723447"/>
            </a:xfrm>
            <a:prstGeom prst="ellipse">
              <a:avLst/>
            </a:prstGeom>
            <a:noFill/>
            <a:ln w="254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타원 26">
            <a:extLst>
              <a:ext uri="{FF2B5EF4-FFF2-40B4-BE49-F238E27FC236}">
                <a16:creationId xmlns:a16="http://schemas.microsoft.com/office/drawing/2014/main" id="{8A66E53E-EA61-C344-9A61-1E30D0088D06}"/>
              </a:ext>
            </a:extLst>
          </p:cNvPr>
          <p:cNvSpPr/>
          <p:nvPr/>
        </p:nvSpPr>
        <p:spPr>
          <a:xfrm>
            <a:off x="6711217" y="2655780"/>
            <a:ext cx="1723447" cy="1723447"/>
          </a:xfrm>
          <a:prstGeom prst="ellipse">
            <a:avLst/>
          </a:prstGeom>
          <a:noFill/>
          <a:ln w="254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ADA186E3-856A-C14F-B634-0B4B1764AA1A}"/>
              </a:ext>
            </a:extLst>
          </p:cNvPr>
          <p:cNvCxnSpPr>
            <a:stCxn id="26" idx="6"/>
            <a:endCxn id="27" idx="2"/>
          </p:cNvCxnSpPr>
          <p:nvPr/>
        </p:nvCxnSpPr>
        <p:spPr>
          <a:xfrm flipV="1">
            <a:off x="5483944" y="3517504"/>
            <a:ext cx="1227273" cy="7145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5BC48B5-88C2-A949-AC90-C5E6B4D61127}"/>
              </a:ext>
            </a:extLst>
          </p:cNvPr>
          <p:cNvSpPr txBox="1"/>
          <p:nvPr/>
        </p:nvSpPr>
        <p:spPr>
          <a:xfrm>
            <a:off x="5839348" y="3146260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link</a:t>
            </a:r>
            <a:endParaRPr kumimoji="1"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93F5EFDE-4D14-6246-8FB7-518B9851F34E}"/>
              </a:ext>
            </a:extLst>
          </p:cNvPr>
          <p:cNvSpPr/>
          <p:nvPr/>
        </p:nvSpPr>
        <p:spPr>
          <a:xfrm>
            <a:off x="4148855" y="4939256"/>
            <a:ext cx="3894290" cy="802105"/>
          </a:xfrm>
          <a:prstGeom prst="rect">
            <a:avLst/>
          </a:prstGeom>
          <a:solidFill>
            <a:schemeClr val="bg1"/>
          </a:solidFill>
          <a:ln w="254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800" dirty="0">
                <a:solidFill>
                  <a:schemeClr val="bg2">
                    <a:lumMod val="10000"/>
                  </a:schemeClr>
                </a:solidFill>
              </a:rPr>
              <a:t>Docker-compose</a:t>
            </a:r>
            <a:endParaRPr kumimoji="1" lang="ko-KR" altLang="en-US" sz="2800" dirty="0">
              <a:solidFill>
                <a:schemeClr val="bg2">
                  <a:lumMod val="10000"/>
                </a:schemeClr>
              </a:solidFill>
            </a:endParaRPr>
          </a:p>
        </p:txBody>
      </p:sp>
      <p:cxnSp>
        <p:nvCxnSpPr>
          <p:cNvPr id="37" name="직선 연결선[R] 36">
            <a:extLst>
              <a:ext uri="{FF2B5EF4-FFF2-40B4-BE49-F238E27FC236}">
                <a16:creationId xmlns:a16="http://schemas.microsoft.com/office/drawing/2014/main" id="{AD171193-7CA8-9F4E-9EDA-CEC33075677D}"/>
              </a:ext>
            </a:extLst>
          </p:cNvPr>
          <p:cNvCxnSpPr>
            <a:cxnSpLocks/>
            <a:stCxn id="40" idx="2"/>
            <a:endCxn id="26" idx="0"/>
          </p:cNvCxnSpPr>
          <p:nvPr/>
        </p:nvCxnSpPr>
        <p:spPr>
          <a:xfrm>
            <a:off x="4622221" y="1240444"/>
            <a:ext cx="0" cy="1422481"/>
          </a:xfrm>
          <a:prstGeom prst="line">
            <a:avLst/>
          </a:prstGeom>
          <a:ln w="38100" cmpd="sng">
            <a:solidFill>
              <a:schemeClr val="tx2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E202EC7A-C62B-5C4E-BDE2-4C7965582ECA}"/>
              </a:ext>
            </a:extLst>
          </p:cNvPr>
          <p:cNvSpPr/>
          <p:nvPr/>
        </p:nvSpPr>
        <p:spPr>
          <a:xfrm>
            <a:off x="3966055" y="664254"/>
            <a:ext cx="1312332" cy="576190"/>
          </a:xfrm>
          <a:prstGeom prst="rect">
            <a:avLst/>
          </a:prstGeom>
          <a:noFill/>
          <a:ln w="285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3200" dirty="0">
                <a:solidFill>
                  <a:schemeClr val="bg2">
                    <a:lumMod val="10000"/>
                  </a:schemeClr>
                </a:solidFill>
              </a:rPr>
              <a:t>Host</a:t>
            </a:r>
            <a:endParaRPr kumimoji="1" lang="ko-KR" altLang="en-US" sz="32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477AF08-C5E6-2143-8BC8-73F71B59FED7}"/>
              </a:ext>
            </a:extLst>
          </p:cNvPr>
          <p:cNvSpPr txBox="1"/>
          <p:nvPr/>
        </p:nvSpPr>
        <p:spPr>
          <a:xfrm>
            <a:off x="4641694" y="2273627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3000</a:t>
            </a:r>
            <a:endParaRPr kumimoji="1" lang="ko-KR" alt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E00C10F-A4B2-704F-A2FD-661E40B25E4B}"/>
              </a:ext>
            </a:extLst>
          </p:cNvPr>
          <p:cNvSpPr txBox="1"/>
          <p:nvPr/>
        </p:nvSpPr>
        <p:spPr>
          <a:xfrm>
            <a:off x="4165673" y="1297448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80</a:t>
            </a:r>
            <a:endParaRPr kumimoji="1" lang="ko-KR" altLang="en-US" dirty="0"/>
          </a:p>
        </p:txBody>
      </p:sp>
      <p:sp>
        <p:nvSpPr>
          <p:cNvPr id="56" name="한쪽 모서리가 잘린 사각형 55">
            <a:extLst>
              <a:ext uri="{FF2B5EF4-FFF2-40B4-BE49-F238E27FC236}">
                <a16:creationId xmlns:a16="http://schemas.microsoft.com/office/drawing/2014/main" id="{DF8C93C8-1B96-C246-B225-3F45E7C5DB5D}"/>
              </a:ext>
            </a:extLst>
          </p:cNvPr>
          <p:cNvSpPr/>
          <p:nvPr/>
        </p:nvSpPr>
        <p:spPr>
          <a:xfrm rot="10800000">
            <a:off x="9914720" y="2995596"/>
            <a:ext cx="1412240" cy="1047352"/>
          </a:xfrm>
          <a:prstGeom prst="snip1Rect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9885DB4-748A-FB4A-8552-8401B930E838}"/>
              </a:ext>
            </a:extLst>
          </p:cNvPr>
          <p:cNvSpPr txBox="1"/>
          <p:nvPr/>
        </p:nvSpPr>
        <p:spPr>
          <a:xfrm>
            <a:off x="10332940" y="3343323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chemeClr val="bg1"/>
                </a:solidFill>
              </a:rPr>
              <a:t>/DB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  <p:sp>
        <p:nvSpPr>
          <p:cNvPr id="59" name="한쪽 모서리가 잘린 사각형 58">
            <a:extLst>
              <a:ext uri="{FF2B5EF4-FFF2-40B4-BE49-F238E27FC236}">
                <a16:creationId xmlns:a16="http://schemas.microsoft.com/office/drawing/2014/main" id="{FE151F84-DFFA-AD4B-9D42-3AF93FED0988}"/>
              </a:ext>
            </a:extLst>
          </p:cNvPr>
          <p:cNvSpPr/>
          <p:nvPr/>
        </p:nvSpPr>
        <p:spPr>
          <a:xfrm rot="10800000">
            <a:off x="712891" y="3000973"/>
            <a:ext cx="1412240" cy="1047352"/>
          </a:xfrm>
          <a:prstGeom prst="snip1Rect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FD39DC6-862E-9D49-93C2-5D9D6BD1B89B}"/>
              </a:ext>
            </a:extLst>
          </p:cNvPr>
          <p:cNvSpPr txBox="1"/>
          <p:nvPr/>
        </p:nvSpPr>
        <p:spPr>
          <a:xfrm>
            <a:off x="879153" y="3335610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chemeClr val="bg1"/>
                </a:solidFill>
              </a:rPr>
              <a:t>/SERVER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  <p:cxnSp>
        <p:nvCxnSpPr>
          <p:cNvPr id="62" name="직선 연결선[R] 61">
            <a:extLst>
              <a:ext uri="{FF2B5EF4-FFF2-40B4-BE49-F238E27FC236}">
                <a16:creationId xmlns:a16="http://schemas.microsoft.com/office/drawing/2014/main" id="{60C3C5A5-C394-2A43-95F3-1D9632F7F808}"/>
              </a:ext>
            </a:extLst>
          </p:cNvPr>
          <p:cNvCxnSpPr>
            <a:stCxn id="59" idx="2"/>
            <a:endCxn id="26" idx="2"/>
          </p:cNvCxnSpPr>
          <p:nvPr/>
        </p:nvCxnSpPr>
        <p:spPr>
          <a:xfrm>
            <a:off x="2125131" y="3524649"/>
            <a:ext cx="1635366" cy="0"/>
          </a:xfrm>
          <a:prstGeom prst="line">
            <a:avLst/>
          </a:prstGeom>
          <a:ln w="38100">
            <a:solidFill>
              <a:schemeClr val="bg2">
                <a:lumMod val="1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[R] 63">
            <a:extLst>
              <a:ext uri="{FF2B5EF4-FFF2-40B4-BE49-F238E27FC236}">
                <a16:creationId xmlns:a16="http://schemas.microsoft.com/office/drawing/2014/main" id="{C910ECCF-0D70-E045-BF5C-7B2F024730F7}"/>
              </a:ext>
            </a:extLst>
          </p:cNvPr>
          <p:cNvCxnSpPr>
            <a:cxnSpLocks/>
            <a:stCxn id="27" idx="6"/>
            <a:endCxn id="56" idx="0"/>
          </p:cNvCxnSpPr>
          <p:nvPr/>
        </p:nvCxnSpPr>
        <p:spPr>
          <a:xfrm>
            <a:off x="8434664" y="3517504"/>
            <a:ext cx="1480056" cy="1768"/>
          </a:xfrm>
          <a:prstGeom prst="line">
            <a:avLst/>
          </a:prstGeom>
          <a:ln w="38100">
            <a:solidFill>
              <a:schemeClr val="bg2">
                <a:lumMod val="1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17600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171C404-ADBC-4144-A553-0F4260AC9421}"/>
              </a:ext>
            </a:extLst>
          </p:cNvPr>
          <p:cNvSpPr txBox="1"/>
          <p:nvPr/>
        </p:nvSpPr>
        <p:spPr>
          <a:xfrm>
            <a:off x="17906180" y="2518697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4EDD567-3BE8-094D-BB9B-9A49F3FF8E95}"/>
              </a:ext>
            </a:extLst>
          </p:cNvPr>
          <p:cNvSpPr/>
          <p:nvPr/>
        </p:nvSpPr>
        <p:spPr>
          <a:xfrm rot="565098">
            <a:off x="6345066" y="-482777"/>
            <a:ext cx="7468734" cy="108835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65D917-0180-5B41-8EDA-00D176055D3E}"/>
              </a:ext>
            </a:extLst>
          </p:cNvPr>
          <p:cNvSpPr txBox="1"/>
          <p:nvPr/>
        </p:nvSpPr>
        <p:spPr>
          <a:xfrm>
            <a:off x="10236718" y="223995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개발환경 설정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1D6CFB-853A-6E48-B50E-886179DC5C4D}"/>
              </a:ext>
            </a:extLst>
          </p:cNvPr>
          <p:cNvSpPr txBox="1"/>
          <p:nvPr/>
        </p:nvSpPr>
        <p:spPr>
          <a:xfrm>
            <a:off x="1418006" y="3077905"/>
            <a:ext cx="20437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 err="1">
                <a:solidFill>
                  <a:srgbClr val="333333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Dockerfile</a:t>
            </a:r>
            <a:endParaRPr lang="ko-KR" altLang="en-US" sz="2600" dirty="0">
              <a:solidFill>
                <a:srgbClr val="333333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D75590-D6B5-DF46-9EAE-B6014021EAA1}"/>
              </a:ext>
            </a:extLst>
          </p:cNvPr>
          <p:cNvSpPr txBox="1"/>
          <p:nvPr/>
        </p:nvSpPr>
        <p:spPr>
          <a:xfrm>
            <a:off x="4689887" y="3077905"/>
            <a:ext cx="33139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rgbClr val="333333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Docker-compose</a:t>
            </a:r>
            <a:endParaRPr lang="ko-KR" altLang="en-US" sz="2600" dirty="0">
              <a:solidFill>
                <a:srgbClr val="333333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620321-201D-0A46-98CD-29957672C28E}"/>
              </a:ext>
            </a:extLst>
          </p:cNvPr>
          <p:cNvSpPr txBox="1"/>
          <p:nvPr/>
        </p:nvSpPr>
        <p:spPr>
          <a:xfrm>
            <a:off x="5192690" y="4144722"/>
            <a:ext cx="22273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33333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ko-KR" altLang="en-US" sz="2000" dirty="0">
                <a:solidFill>
                  <a:srgbClr val="33333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서버 실행 설정</a:t>
            </a:r>
            <a:endParaRPr lang="ko-KR" alt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491E23-E923-3248-A3F0-54DC54B72C66}"/>
              </a:ext>
            </a:extLst>
          </p:cNvPr>
          <p:cNvSpPr txBox="1"/>
          <p:nvPr/>
        </p:nvSpPr>
        <p:spPr>
          <a:xfrm>
            <a:off x="1347381" y="4147442"/>
            <a:ext cx="21841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333333"/>
                </a:solidFill>
                <a:ea typeface="나눔스퀘어" panose="020B0600000101010101" pitchFamily="50" charset="-127"/>
              </a:rPr>
              <a:t>1. </a:t>
            </a:r>
            <a:r>
              <a:rPr lang="ko-KR" altLang="en-US" sz="2000" dirty="0">
                <a:solidFill>
                  <a:srgbClr val="333333"/>
                </a:solidFill>
                <a:ea typeface="나눔스퀘어" panose="020B0600000101010101" pitchFamily="50" charset="-127"/>
              </a:rPr>
              <a:t>이미지 만들기</a:t>
            </a:r>
            <a:endParaRPr lang="ko-KR" altLang="en-US" sz="20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A4B3B75-5B30-2D42-AFC2-9E28C94C44C6}"/>
              </a:ext>
            </a:extLst>
          </p:cNvPr>
          <p:cNvSpPr/>
          <p:nvPr/>
        </p:nvSpPr>
        <p:spPr>
          <a:xfrm>
            <a:off x="972157" y="2819071"/>
            <a:ext cx="2934580" cy="1106364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D8A230B-032A-7E4F-8AC1-B0832332E3DC}"/>
              </a:ext>
            </a:extLst>
          </p:cNvPr>
          <p:cNvSpPr/>
          <p:nvPr/>
        </p:nvSpPr>
        <p:spPr>
          <a:xfrm>
            <a:off x="4489112" y="2819071"/>
            <a:ext cx="3793628" cy="1106364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A1BBE64E-B0B5-0546-9879-49D853899428}"/>
              </a:ext>
            </a:extLst>
          </p:cNvPr>
          <p:cNvCxnSpPr>
            <a:stCxn id="3" idx="3"/>
            <a:endCxn id="20" idx="1"/>
          </p:cNvCxnSpPr>
          <p:nvPr/>
        </p:nvCxnSpPr>
        <p:spPr>
          <a:xfrm>
            <a:off x="3906737" y="3372253"/>
            <a:ext cx="582375" cy="0"/>
          </a:xfrm>
          <a:prstGeom prst="straightConnector1">
            <a:avLst/>
          </a:prstGeom>
          <a:ln w="4445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13A73D0-5849-FD40-B2BB-D111222F6F8C}"/>
              </a:ext>
            </a:extLst>
          </p:cNvPr>
          <p:cNvSpPr txBox="1"/>
          <p:nvPr/>
        </p:nvSpPr>
        <p:spPr>
          <a:xfrm>
            <a:off x="9354633" y="3077905"/>
            <a:ext cx="14943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rgbClr val="333333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Deploy</a:t>
            </a:r>
            <a:endParaRPr lang="ko-KR" altLang="en-US" sz="2600" dirty="0">
              <a:solidFill>
                <a:srgbClr val="333333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F6A00A-4790-9744-81B6-B49C80DE65AF}"/>
              </a:ext>
            </a:extLst>
          </p:cNvPr>
          <p:cNvSpPr txBox="1"/>
          <p:nvPr/>
        </p:nvSpPr>
        <p:spPr>
          <a:xfrm>
            <a:off x="9187393" y="4147442"/>
            <a:ext cx="1828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33333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sz="2000" dirty="0">
                <a:solidFill>
                  <a:srgbClr val="33333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배포 </a:t>
            </a:r>
            <a:r>
              <a:rPr lang="en-US" altLang="ko-KR" sz="2000" dirty="0">
                <a:solidFill>
                  <a:srgbClr val="33333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000" dirty="0">
                <a:solidFill>
                  <a:srgbClr val="33333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개발</a:t>
            </a:r>
            <a:endParaRPr lang="ko-KR" altLang="en-US" sz="2000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B13A959-53AB-1349-B46A-68168E0A8FA8}"/>
              </a:ext>
            </a:extLst>
          </p:cNvPr>
          <p:cNvSpPr/>
          <p:nvPr/>
        </p:nvSpPr>
        <p:spPr>
          <a:xfrm>
            <a:off x="8857429" y="2819071"/>
            <a:ext cx="2488729" cy="1106364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A9ABC9B2-F4EB-B247-A2B6-9E7BCFCB2608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8275054" y="3372253"/>
            <a:ext cx="582375" cy="0"/>
          </a:xfrm>
          <a:prstGeom prst="straightConnector1">
            <a:avLst/>
          </a:prstGeom>
          <a:ln w="4445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88516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B8D4A4-26D0-0E40-B099-8D11B4DB3878}"/>
              </a:ext>
            </a:extLst>
          </p:cNvPr>
          <p:cNvSpPr txBox="1"/>
          <p:nvPr/>
        </p:nvSpPr>
        <p:spPr>
          <a:xfrm>
            <a:off x="2101515" y="2153811"/>
            <a:ext cx="798897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D73A4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FROM</a:t>
            </a:r>
            <a:r>
              <a:rPr lang="en-US" altLang="ko-KR" sz="2400" dirty="0">
                <a:solidFill>
                  <a:srgbClr val="24292E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node:10.16.3</a:t>
            </a:r>
          </a:p>
          <a:p>
            <a:endParaRPr lang="ko-KR" altLang="en-US" sz="2400" dirty="0">
              <a:solidFill>
                <a:srgbClr val="24292E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altLang="ko-KR" sz="2400" dirty="0">
                <a:solidFill>
                  <a:srgbClr val="D73A4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COPY</a:t>
            </a:r>
            <a:r>
              <a:rPr lang="en-US" altLang="ko-KR" sz="2400" dirty="0">
                <a:solidFill>
                  <a:srgbClr val="24292E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ko-KR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./dummy /</a:t>
            </a:r>
            <a:r>
              <a:rPr lang="en-US" altLang="ko-KR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src</a:t>
            </a:r>
            <a:endParaRPr lang="en-US" altLang="ko-KR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altLang="ko-KR" sz="2400" dirty="0">
                <a:solidFill>
                  <a:srgbClr val="D73A4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RUN</a:t>
            </a:r>
            <a:r>
              <a:rPr lang="en-US" altLang="ko-KR" sz="2400" dirty="0">
                <a:solidFill>
                  <a:srgbClr val="24292E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cd /</a:t>
            </a:r>
            <a:r>
              <a:rPr lang="en-US" altLang="ko-KR" sz="2400" dirty="0" err="1">
                <a:solidFill>
                  <a:srgbClr val="24292E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src</a:t>
            </a:r>
            <a:r>
              <a:rPr lang="en-US" altLang="ko-KR" sz="2400" dirty="0">
                <a:solidFill>
                  <a:srgbClr val="24292E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; </a:t>
            </a:r>
            <a:r>
              <a:rPr lang="en-US" altLang="ko-KR" sz="2400" dirty="0" err="1">
                <a:solidFill>
                  <a:srgbClr val="24292E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npm</a:t>
            </a:r>
            <a:r>
              <a:rPr lang="en-US" altLang="ko-KR" sz="2400" dirty="0">
                <a:solidFill>
                  <a:srgbClr val="24292E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install</a:t>
            </a:r>
          </a:p>
          <a:p>
            <a:r>
              <a:rPr lang="en-US" altLang="ko-KR" sz="2400" dirty="0">
                <a:solidFill>
                  <a:srgbClr val="D73A4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WORKDIR</a:t>
            </a:r>
            <a:r>
              <a:rPr lang="en-US" altLang="ko-KR" sz="2400" dirty="0">
                <a:solidFill>
                  <a:srgbClr val="24292E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/</a:t>
            </a:r>
            <a:r>
              <a:rPr lang="en-US" altLang="ko-KR" sz="2400" dirty="0" err="1">
                <a:solidFill>
                  <a:srgbClr val="24292E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src</a:t>
            </a:r>
            <a:endParaRPr lang="en-US" altLang="ko-KR" sz="2400" dirty="0">
              <a:solidFill>
                <a:srgbClr val="24292E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altLang="ko-KR" sz="2400" dirty="0">
              <a:solidFill>
                <a:srgbClr val="24292E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altLang="ko-KR" sz="2400" dirty="0">
                <a:solidFill>
                  <a:srgbClr val="D73A4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RUN</a:t>
            </a:r>
            <a:r>
              <a:rPr lang="en-US" altLang="ko-KR" sz="2400" dirty="0">
                <a:solidFill>
                  <a:srgbClr val="24292E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ko-KR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npm</a:t>
            </a:r>
            <a:r>
              <a:rPr lang="en-US" altLang="ko-KR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install pm2 -g</a:t>
            </a:r>
          </a:p>
          <a:p>
            <a:r>
              <a:rPr lang="en-US" altLang="ko-KR" sz="2400" dirty="0">
                <a:solidFill>
                  <a:srgbClr val="D73A4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CMD</a:t>
            </a:r>
            <a:r>
              <a:rPr lang="en-US" altLang="ko-KR" sz="2400" dirty="0">
                <a:solidFill>
                  <a:srgbClr val="24292E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ko-KR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[ "pm2-runtime", "</a:t>
            </a:r>
            <a:r>
              <a:rPr lang="en-US" altLang="ko-KR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npm</a:t>
            </a:r>
            <a:r>
              <a:rPr lang="en-US" altLang="ko-KR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", "--", "start" ]</a:t>
            </a:r>
          </a:p>
          <a:p>
            <a:endParaRPr lang="ko-KR" altLang="en-US" sz="2400" dirty="0">
              <a:solidFill>
                <a:srgbClr val="24292E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altLang="ko-KR" sz="2400" dirty="0">
                <a:solidFill>
                  <a:srgbClr val="D73A49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EXPOSE</a:t>
            </a:r>
            <a:r>
              <a:rPr lang="en-US" altLang="ko-KR" sz="2400" dirty="0">
                <a:solidFill>
                  <a:srgbClr val="24292E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3000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71C404-ADBC-4144-A553-0F4260AC9421}"/>
              </a:ext>
            </a:extLst>
          </p:cNvPr>
          <p:cNvSpPr txBox="1"/>
          <p:nvPr/>
        </p:nvSpPr>
        <p:spPr>
          <a:xfrm>
            <a:off x="17906180" y="2518697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560569-2D1D-AC42-9566-176FA5D3C939}"/>
              </a:ext>
            </a:extLst>
          </p:cNvPr>
          <p:cNvSpPr txBox="1"/>
          <p:nvPr/>
        </p:nvSpPr>
        <p:spPr>
          <a:xfrm>
            <a:off x="3270022" y="1064551"/>
            <a:ext cx="56198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Nodejs - </a:t>
            </a:r>
            <a:r>
              <a:rPr lang="en-US" altLang="ko-KR" sz="4800" dirty="0" err="1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Dockerfile</a:t>
            </a:r>
            <a:endParaRPr lang="ko-KR" altLang="en-US" sz="4800" dirty="0">
              <a:solidFill>
                <a:srgbClr val="1A1A1A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A6588DD-5F21-BC41-AD5E-5C9D0B1F3463}"/>
              </a:ext>
            </a:extLst>
          </p:cNvPr>
          <p:cNvSpPr/>
          <p:nvPr/>
        </p:nvSpPr>
        <p:spPr>
          <a:xfrm rot="565098">
            <a:off x="6345066" y="-482777"/>
            <a:ext cx="7468734" cy="108835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75D7CE-8E30-0B4C-B9C8-7BEC56FFAC5C}"/>
              </a:ext>
            </a:extLst>
          </p:cNvPr>
          <p:cNvSpPr txBox="1"/>
          <p:nvPr/>
        </p:nvSpPr>
        <p:spPr>
          <a:xfrm>
            <a:off x="10236718" y="223995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개발환경 설정</a:t>
            </a:r>
          </a:p>
        </p:txBody>
      </p:sp>
    </p:spTree>
    <p:extLst>
      <p:ext uri="{BB962C8B-B14F-4D97-AF65-F5344CB8AC3E}">
        <p14:creationId xmlns:p14="http://schemas.microsoft.com/office/powerpoint/2010/main" val="19092397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B8D4A4-26D0-0E40-B099-8D11B4DB3878}"/>
              </a:ext>
            </a:extLst>
          </p:cNvPr>
          <p:cNvSpPr txBox="1"/>
          <p:nvPr/>
        </p:nvSpPr>
        <p:spPr>
          <a:xfrm>
            <a:off x="1916009" y="2013333"/>
            <a:ext cx="7571303" cy="44935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dirty="0">
                <a:solidFill>
                  <a:srgbClr val="1B1F23"/>
                </a:solidFill>
                <a:latin typeface="Menlo-Regular"/>
              </a:rPr>
              <a:t>	</a:t>
            </a:r>
            <a:r>
              <a:rPr lang="en-US" altLang="ko-KR" sz="2600" dirty="0">
                <a:solidFill>
                  <a:srgbClr val="22863A"/>
                </a:solidFill>
                <a:latin typeface="Menlo-Regular"/>
              </a:rPr>
              <a:t>version</a:t>
            </a:r>
            <a:r>
              <a:rPr lang="en-US" altLang="ko-KR" sz="2600" dirty="0">
                <a:solidFill>
                  <a:srgbClr val="24292E"/>
                </a:solidFill>
                <a:latin typeface="Menlo-Regular"/>
              </a:rPr>
              <a:t>: </a:t>
            </a:r>
            <a:r>
              <a:rPr lang="en-US" altLang="ko-KR" sz="2600" dirty="0">
                <a:solidFill>
                  <a:srgbClr val="032F62"/>
                </a:solidFill>
                <a:latin typeface="Menlo-Regular"/>
              </a:rPr>
              <a:t>'1'</a:t>
            </a:r>
            <a:r>
              <a:rPr lang="en-US" altLang="ko-KR" sz="2600" dirty="0">
                <a:solidFill>
                  <a:srgbClr val="24292E"/>
                </a:solidFill>
                <a:latin typeface="Menlo-Regular"/>
              </a:rPr>
              <a:t>	</a:t>
            </a:r>
          </a:p>
          <a:p>
            <a:r>
              <a:rPr lang="en-US" altLang="ko-KR" sz="2600" dirty="0">
                <a:solidFill>
                  <a:srgbClr val="1B1F23"/>
                </a:solidFill>
                <a:latin typeface="Menlo-Regular"/>
              </a:rPr>
              <a:t>	</a:t>
            </a:r>
            <a:r>
              <a:rPr lang="en-US" altLang="ko-KR" sz="2600" dirty="0">
                <a:solidFill>
                  <a:srgbClr val="22863A"/>
                </a:solidFill>
                <a:latin typeface="Menlo-Regular"/>
              </a:rPr>
              <a:t>services</a:t>
            </a:r>
            <a:r>
              <a:rPr lang="en-US" altLang="ko-KR" sz="2600" dirty="0">
                <a:solidFill>
                  <a:srgbClr val="24292E"/>
                </a:solidFill>
                <a:latin typeface="Menlo-Regular"/>
              </a:rPr>
              <a:t>:	</a:t>
            </a:r>
          </a:p>
          <a:p>
            <a:r>
              <a:rPr lang="en-US" altLang="ko-KR" sz="2600" dirty="0">
                <a:solidFill>
                  <a:srgbClr val="1B1F23"/>
                </a:solidFill>
                <a:latin typeface="Menlo-Regular"/>
              </a:rPr>
              <a:t>	</a:t>
            </a:r>
            <a:r>
              <a:rPr lang="en-US" altLang="ko-KR" sz="2600" dirty="0">
                <a:solidFill>
                  <a:srgbClr val="24292E"/>
                </a:solidFill>
                <a:latin typeface="Menlo-Regular"/>
              </a:rPr>
              <a:t>  </a:t>
            </a:r>
            <a:r>
              <a:rPr lang="en-US" altLang="ko-KR" sz="2600" dirty="0">
                <a:solidFill>
                  <a:srgbClr val="22863A"/>
                </a:solidFill>
                <a:latin typeface="Menlo-Regular"/>
              </a:rPr>
              <a:t>app</a:t>
            </a:r>
            <a:r>
              <a:rPr lang="en-US" altLang="ko-KR" sz="2600" dirty="0">
                <a:solidFill>
                  <a:srgbClr val="24292E"/>
                </a:solidFill>
                <a:latin typeface="Menlo-Regular"/>
              </a:rPr>
              <a:t>:	</a:t>
            </a:r>
          </a:p>
          <a:p>
            <a:r>
              <a:rPr lang="en-US" altLang="ko-KR" sz="2600" dirty="0">
                <a:solidFill>
                  <a:srgbClr val="1B1F23"/>
                </a:solidFill>
                <a:latin typeface="Menlo-Regular"/>
              </a:rPr>
              <a:t>	</a:t>
            </a:r>
            <a:r>
              <a:rPr lang="en-US" altLang="ko-KR" sz="2600" dirty="0">
                <a:solidFill>
                  <a:srgbClr val="24292E"/>
                </a:solidFill>
                <a:latin typeface="Menlo-Regular"/>
              </a:rPr>
              <a:t>    </a:t>
            </a:r>
            <a:r>
              <a:rPr lang="en-US" altLang="ko-KR" sz="2600" dirty="0">
                <a:solidFill>
                  <a:srgbClr val="22863A"/>
                </a:solidFill>
                <a:latin typeface="Menlo-Regular"/>
              </a:rPr>
              <a:t>build</a:t>
            </a:r>
            <a:r>
              <a:rPr lang="en-US" altLang="ko-KR" sz="2600" dirty="0">
                <a:solidFill>
                  <a:srgbClr val="24292E"/>
                </a:solidFill>
                <a:latin typeface="Menlo-Regular"/>
              </a:rPr>
              <a:t>: </a:t>
            </a:r>
            <a:r>
              <a:rPr lang="en-US" altLang="ko-KR" sz="2600" dirty="0">
                <a:solidFill>
                  <a:srgbClr val="032F62"/>
                </a:solidFill>
                <a:latin typeface="Menlo-Regular"/>
              </a:rPr>
              <a:t>./server</a:t>
            </a:r>
            <a:r>
              <a:rPr lang="en-US" altLang="ko-KR" sz="2600" dirty="0">
                <a:solidFill>
                  <a:srgbClr val="24292E"/>
                </a:solidFill>
                <a:latin typeface="Menlo-Regular"/>
              </a:rPr>
              <a:t>	</a:t>
            </a:r>
          </a:p>
          <a:p>
            <a:r>
              <a:rPr lang="en-US" altLang="ko-KR" sz="2600" dirty="0">
                <a:solidFill>
                  <a:srgbClr val="1B1F23"/>
                </a:solidFill>
                <a:latin typeface="Menlo-Regular"/>
              </a:rPr>
              <a:t>	</a:t>
            </a:r>
            <a:r>
              <a:rPr lang="en-US" altLang="ko-KR" sz="2600" dirty="0">
                <a:solidFill>
                  <a:srgbClr val="24292E"/>
                </a:solidFill>
                <a:latin typeface="Menlo-Regular"/>
              </a:rPr>
              <a:t>    </a:t>
            </a:r>
            <a:r>
              <a:rPr lang="en-US" altLang="ko-KR" sz="2600" dirty="0" err="1">
                <a:solidFill>
                  <a:srgbClr val="22863A"/>
                </a:solidFill>
                <a:latin typeface="Menlo-Regular"/>
              </a:rPr>
              <a:t>container_name</a:t>
            </a:r>
            <a:r>
              <a:rPr lang="en-US" altLang="ko-KR" sz="2600" dirty="0">
                <a:solidFill>
                  <a:srgbClr val="24292E"/>
                </a:solidFill>
                <a:latin typeface="Menlo-Regular"/>
              </a:rPr>
              <a:t>: </a:t>
            </a:r>
            <a:r>
              <a:rPr lang="en-US" altLang="ko-KR" sz="2600" dirty="0" err="1">
                <a:solidFill>
                  <a:srgbClr val="032F62"/>
                </a:solidFill>
                <a:latin typeface="Menlo-Regular"/>
              </a:rPr>
              <a:t>dummy_app</a:t>
            </a:r>
            <a:r>
              <a:rPr lang="en-US" altLang="ko-KR" sz="2600" dirty="0">
                <a:solidFill>
                  <a:srgbClr val="24292E"/>
                </a:solidFill>
                <a:latin typeface="Menlo-Regular"/>
              </a:rPr>
              <a:t>	</a:t>
            </a:r>
          </a:p>
          <a:p>
            <a:r>
              <a:rPr lang="en-US" altLang="ko-KR" sz="2600" dirty="0">
                <a:solidFill>
                  <a:srgbClr val="1B1F23"/>
                </a:solidFill>
                <a:latin typeface="Menlo-Regular"/>
              </a:rPr>
              <a:t>	</a:t>
            </a:r>
            <a:r>
              <a:rPr lang="en-US" altLang="ko-KR" sz="2600" dirty="0">
                <a:solidFill>
                  <a:srgbClr val="24292E"/>
                </a:solidFill>
                <a:latin typeface="Menlo-Regular"/>
              </a:rPr>
              <a:t>    </a:t>
            </a:r>
            <a:r>
              <a:rPr lang="en-US" altLang="ko-KR" sz="2600" dirty="0">
                <a:solidFill>
                  <a:srgbClr val="22863A"/>
                </a:solidFill>
                <a:latin typeface="Menlo-Regular"/>
              </a:rPr>
              <a:t>links</a:t>
            </a:r>
            <a:r>
              <a:rPr lang="en-US" altLang="ko-KR" sz="2600" dirty="0">
                <a:solidFill>
                  <a:srgbClr val="24292E"/>
                </a:solidFill>
                <a:latin typeface="Menlo-Regular"/>
              </a:rPr>
              <a:t>:	</a:t>
            </a:r>
          </a:p>
          <a:p>
            <a:r>
              <a:rPr lang="en-US" altLang="ko-KR" sz="2600" dirty="0">
                <a:solidFill>
                  <a:srgbClr val="1B1F23"/>
                </a:solidFill>
                <a:latin typeface="Menlo-Regular"/>
              </a:rPr>
              <a:t>	</a:t>
            </a:r>
            <a:r>
              <a:rPr lang="en-US" altLang="ko-KR" sz="2600" dirty="0">
                <a:solidFill>
                  <a:srgbClr val="24292E"/>
                </a:solidFill>
                <a:latin typeface="Menlo-Regular"/>
              </a:rPr>
              <a:t>      - </a:t>
            </a:r>
            <a:r>
              <a:rPr lang="en-US" altLang="ko-KR" sz="2600" dirty="0" err="1">
                <a:solidFill>
                  <a:srgbClr val="032F62"/>
                </a:solidFill>
                <a:latin typeface="Menlo-Regular"/>
              </a:rPr>
              <a:t>mariadb:mariadb</a:t>
            </a:r>
            <a:endParaRPr lang="en-US" altLang="ko-KR" sz="2600" dirty="0">
              <a:solidFill>
                <a:srgbClr val="24292E"/>
              </a:solidFill>
              <a:latin typeface="Menlo-Regular"/>
            </a:endParaRPr>
          </a:p>
          <a:p>
            <a:r>
              <a:rPr lang="en-US" altLang="ko-KR" sz="2600" dirty="0">
                <a:solidFill>
                  <a:srgbClr val="24292E"/>
                </a:solidFill>
                <a:latin typeface="Menlo-Regular"/>
              </a:rPr>
              <a:t>	</a:t>
            </a:r>
            <a:r>
              <a:rPr lang="ko-KR" altLang="en-US" sz="2600" dirty="0">
                <a:solidFill>
                  <a:srgbClr val="24292E"/>
                </a:solidFill>
                <a:latin typeface="Menlo-Regular"/>
              </a:rPr>
              <a:t>    </a:t>
            </a:r>
            <a:r>
              <a:rPr lang="en-US" altLang="ko-KR" sz="2600" dirty="0">
                <a:solidFill>
                  <a:srgbClr val="22863A"/>
                </a:solidFill>
                <a:latin typeface="Menlo-Regular"/>
              </a:rPr>
              <a:t>ports</a:t>
            </a:r>
            <a:r>
              <a:rPr lang="en-US" altLang="ko-KR" sz="2600" dirty="0">
                <a:solidFill>
                  <a:srgbClr val="24292E"/>
                </a:solidFill>
                <a:latin typeface="Menlo-Regular"/>
              </a:rPr>
              <a:t>:	</a:t>
            </a:r>
          </a:p>
          <a:p>
            <a:r>
              <a:rPr lang="en-US" altLang="ko-KR" sz="2600" dirty="0">
                <a:solidFill>
                  <a:srgbClr val="1B1F23"/>
                </a:solidFill>
                <a:latin typeface="Menlo-Regular"/>
              </a:rPr>
              <a:t>	</a:t>
            </a:r>
            <a:r>
              <a:rPr lang="en-US" altLang="ko-KR" sz="2600" dirty="0">
                <a:solidFill>
                  <a:srgbClr val="24292E"/>
                </a:solidFill>
                <a:latin typeface="Menlo-Regular"/>
              </a:rPr>
              <a:t>      - </a:t>
            </a:r>
            <a:r>
              <a:rPr lang="en-US" altLang="ko-KR" sz="2600" dirty="0">
                <a:solidFill>
                  <a:srgbClr val="032F62"/>
                </a:solidFill>
                <a:latin typeface="Menlo-Regular"/>
              </a:rPr>
              <a:t>‘80:3000’	</a:t>
            </a:r>
          </a:p>
          <a:p>
            <a:r>
              <a:rPr lang="en-US" altLang="ko-KR" sz="2600" dirty="0">
                <a:solidFill>
                  <a:srgbClr val="22863A"/>
                </a:solidFill>
                <a:latin typeface="Menlo-Regular"/>
              </a:rPr>
              <a:t>         volumes</a:t>
            </a:r>
            <a:r>
              <a:rPr lang="en-US" altLang="ko-KR" sz="2600" dirty="0">
                <a:solidFill>
                  <a:srgbClr val="24292E"/>
                </a:solidFill>
                <a:latin typeface="Menlo-Regular"/>
              </a:rPr>
              <a:t>:	</a:t>
            </a:r>
          </a:p>
          <a:p>
            <a:r>
              <a:rPr lang="en-US" altLang="ko-KR" sz="2600" dirty="0">
                <a:solidFill>
                  <a:srgbClr val="1B1F23"/>
                </a:solidFill>
                <a:latin typeface="Menlo-Regular"/>
              </a:rPr>
              <a:t>	</a:t>
            </a:r>
            <a:r>
              <a:rPr lang="en-US" altLang="ko-KR" sz="2600" dirty="0">
                <a:solidFill>
                  <a:srgbClr val="24292E"/>
                </a:solidFill>
                <a:latin typeface="Menlo-Regular"/>
              </a:rPr>
              <a:t>      - ’</a:t>
            </a:r>
            <a:r>
              <a:rPr lang="en-US" altLang="ko-KR" sz="2600" dirty="0">
                <a:solidFill>
                  <a:srgbClr val="032F62"/>
                </a:solidFill>
                <a:latin typeface="Menlo-Regular"/>
              </a:rPr>
              <a:t>./server/dummy:/</a:t>
            </a:r>
            <a:r>
              <a:rPr lang="en-US" altLang="ko-KR" sz="2600" dirty="0" err="1">
                <a:solidFill>
                  <a:srgbClr val="032F62"/>
                </a:solidFill>
                <a:latin typeface="Menlo-Regular"/>
              </a:rPr>
              <a:t>src</a:t>
            </a:r>
            <a:r>
              <a:rPr lang="en-US" altLang="ko-KR" sz="2600" dirty="0">
                <a:solidFill>
                  <a:srgbClr val="032F62"/>
                </a:solidFill>
                <a:latin typeface="Menlo-Regular"/>
              </a:rPr>
              <a:t>’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71C404-ADBC-4144-A553-0F4260AC9421}"/>
              </a:ext>
            </a:extLst>
          </p:cNvPr>
          <p:cNvSpPr txBox="1"/>
          <p:nvPr/>
        </p:nvSpPr>
        <p:spPr>
          <a:xfrm>
            <a:off x="17906180" y="2518697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E5128D-83C5-C244-9A1B-A4F3BA54BBBE}"/>
              </a:ext>
            </a:extLst>
          </p:cNvPr>
          <p:cNvSpPr txBox="1"/>
          <p:nvPr/>
        </p:nvSpPr>
        <p:spPr>
          <a:xfrm>
            <a:off x="3656229" y="793840"/>
            <a:ext cx="48795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docker-compose</a:t>
            </a:r>
            <a:endParaRPr lang="ko-KR" altLang="en-US" sz="4800" dirty="0">
              <a:solidFill>
                <a:srgbClr val="1A1A1A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0D5EC98-9BC0-C845-A8EE-75858B8B62CE}"/>
              </a:ext>
            </a:extLst>
          </p:cNvPr>
          <p:cNvSpPr/>
          <p:nvPr/>
        </p:nvSpPr>
        <p:spPr>
          <a:xfrm rot="565098">
            <a:off x="6345066" y="-482777"/>
            <a:ext cx="7468734" cy="108835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4FBB71-FEBD-9C44-B516-BFE307F2E5BA}"/>
              </a:ext>
            </a:extLst>
          </p:cNvPr>
          <p:cNvSpPr txBox="1"/>
          <p:nvPr/>
        </p:nvSpPr>
        <p:spPr>
          <a:xfrm>
            <a:off x="10236718" y="223995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개발환경 설정</a:t>
            </a:r>
          </a:p>
        </p:txBody>
      </p:sp>
    </p:spTree>
    <p:extLst>
      <p:ext uri="{BB962C8B-B14F-4D97-AF65-F5344CB8AC3E}">
        <p14:creationId xmlns:p14="http://schemas.microsoft.com/office/powerpoint/2010/main" val="20835835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171C404-ADBC-4144-A553-0F4260AC9421}"/>
              </a:ext>
            </a:extLst>
          </p:cNvPr>
          <p:cNvSpPr txBox="1"/>
          <p:nvPr/>
        </p:nvSpPr>
        <p:spPr>
          <a:xfrm>
            <a:off x="17906180" y="2518697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0D5EC98-9BC0-C845-A8EE-75858B8B62CE}"/>
              </a:ext>
            </a:extLst>
          </p:cNvPr>
          <p:cNvSpPr/>
          <p:nvPr/>
        </p:nvSpPr>
        <p:spPr>
          <a:xfrm rot="565098">
            <a:off x="6345066" y="-482777"/>
            <a:ext cx="7468734" cy="108835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4FBB71-FEBD-9C44-B516-BFE307F2E5BA}"/>
              </a:ext>
            </a:extLst>
          </p:cNvPr>
          <p:cNvSpPr txBox="1"/>
          <p:nvPr/>
        </p:nvSpPr>
        <p:spPr>
          <a:xfrm>
            <a:off x="10236718" y="223995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개발환경 설정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2F4FF7-4094-0A40-8FEE-69D553425A5D}"/>
              </a:ext>
            </a:extLst>
          </p:cNvPr>
          <p:cNvSpPr txBox="1"/>
          <p:nvPr/>
        </p:nvSpPr>
        <p:spPr>
          <a:xfrm>
            <a:off x="770159" y="1896005"/>
            <a:ext cx="1065168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22863A"/>
                </a:solidFill>
                <a:latin typeface="Menlo-Regular"/>
              </a:rPr>
              <a:t>  </a:t>
            </a:r>
            <a:r>
              <a:rPr lang="en-US" altLang="ko-KR" sz="2800" dirty="0" err="1">
                <a:solidFill>
                  <a:srgbClr val="22863A"/>
                </a:solidFill>
                <a:latin typeface="Menlo-Regular"/>
              </a:rPr>
              <a:t>mariadb</a:t>
            </a:r>
            <a:r>
              <a:rPr lang="en-US" altLang="ko-KR" sz="2800" dirty="0">
                <a:solidFill>
                  <a:srgbClr val="24292E"/>
                </a:solidFill>
                <a:latin typeface="Menlo-Regular"/>
              </a:rPr>
              <a:t>:	</a:t>
            </a:r>
          </a:p>
          <a:p>
            <a:r>
              <a:rPr lang="en-US" altLang="ko-KR" sz="2800" dirty="0">
                <a:solidFill>
                  <a:srgbClr val="24292E"/>
                </a:solidFill>
                <a:latin typeface="Menlo-Regular"/>
              </a:rPr>
              <a:t>	</a:t>
            </a:r>
            <a:r>
              <a:rPr lang="en-US" altLang="ko-KR" sz="2800" dirty="0">
                <a:solidFill>
                  <a:srgbClr val="22863A"/>
                </a:solidFill>
                <a:latin typeface="Menlo-Regular"/>
              </a:rPr>
              <a:t>image</a:t>
            </a:r>
            <a:r>
              <a:rPr lang="en-US" altLang="ko-KR" sz="2800" dirty="0">
                <a:solidFill>
                  <a:srgbClr val="24292E"/>
                </a:solidFill>
                <a:latin typeface="Menlo-Regular"/>
              </a:rPr>
              <a:t>: </a:t>
            </a:r>
            <a:r>
              <a:rPr lang="en-US" altLang="ko-KR" sz="2800" dirty="0">
                <a:solidFill>
                  <a:srgbClr val="032F62"/>
                </a:solidFill>
                <a:latin typeface="Menlo-Regular"/>
              </a:rPr>
              <a:t>mariadb:10.4.8</a:t>
            </a:r>
            <a:r>
              <a:rPr lang="en-US" altLang="ko-KR" sz="2800" dirty="0">
                <a:solidFill>
                  <a:srgbClr val="24292E"/>
                </a:solidFill>
                <a:latin typeface="Menlo-Regular"/>
              </a:rPr>
              <a:t>	</a:t>
            </a:r>
          </a:p>
          <a:p>
            <a:r>
              <a:rPr lang="en-US" altLang="ko-KR" sz="2800" dirty="0">
                <a:solidFill>
                  <a:srgbClr val="1B1F23"/>
                </a:solidFill>
                <a:latin typeface="Menlo-Regular"/>
              </a:rPr>
              <a:t>	</a:t>
            </a:r>
            <a:r>
              <a:rPr lang="en-US" altLang="ko-KR" sz="2800" dirty="0" err="1">
                <a:solidFill>
                  <a:srgbClr val="22863A"/>
                </a:solidFill>
                <a:latin typeface="Menlo-Regular"/>
              </a:rPr>
              <a:t>container_name</a:t>
            </a:r>
            <a:r>
              <a:rPr lang="en-US" altLang="ko-KR" sz="2800" dirty="0">
                <a:solidFill>
                  <a:srgbClr val="24292E"/>
                </a:solidFill>
                <a:latin typeface="Menlo-Regular"/>
              </a:rPr>
              <a:t>: </a:t>
            </a:r>
            <a:r>
              <a:rPr lang="en-US" altLang="ko-KR" sz="2800" dirty="0" err="1">
                <a:solidFill>
                  <a:srgbClr val="032F62"/>
                </a:solidFill>
                <a:latin typeface="Menlo-Regular"/>
              </a:rPr>
              <a:t>dummy_db</a:t>
            </a:r>
            <a:r>
              <a:rPr lang="en-US" altLang="ko-KR" sz="2800" dirty="0">
                <a:solidFill>
                  <a:srgbClr val="032F62"/>
                </a:solidFill>
                <a:latin typeface="Menlo-Regular"/>
              </a:rPr>
              <a:t> </a:t>
            </a:r>
            <a:r>
              <a:rPr lang="en-US" altLang="ko-KR" sz="2800" dirty="0">
                <a:solidFill>
                  <a:srgbClr val="24292E"/>
                </a:solidFill>
                <a:latin typeface="Menlo-Regular"/>
              </a:rPr>
              <a:t>	</a:t>
            </a:r>
          </a:p>
          <a:p>
            <a:r>
              <a:rPr lang="en-US" altLang="ko-KR" sz="2800" dirty="0">
                <a:solidFill>
                  <a:srgbClr val="1B1F23"/>
                </a:solidFill>
                <a:latin typeface="Menlo-Regular"/>
              </a:rPr>
              <a:t>	</a:t>
            </a:r>
            <a:r>
              <a:rPr lang="en-US" altLang="ko-KR" sz="2800" dirty="0">
                <a:solidFill>
                  <a:srgbClr val="22863A"/>
                </a:solidFill>
                <a:latin typeface="Menlo-Regular"/>
              </a:rPr>
              <a:t>restart</a:t>
            </a:r>
            <a:r>
              <a:rPr lang="en-US" altLang="ko-KR" sz="2800" dirty="0">
                <a:solidFill>
                  <a:srgbClr val="24292E"/>
                </a:solidFill>
                <a:latin typeface="Menlo-Regular"/>
              </a:rPr>
              <a:t>: </a:t>
            </a:r>
            <a:r>
              <a:rPr lang="en-US" altLang="ko-KR" sz="2800" dirty="0">
                <a:solidFill>
                  <a:srgbClr val="032F62"/>
                </a:solidFill>
                <a:latin typeface="Menlo-Regular"/>
              </a:rPr>
              <a:t>always</a:t>
            </a:r>
            <a:r>
              <a:rPr lang="en-US" altLang="ko-KR" sz="2800" dirty="0">
                <a:solidFill>
                  <a:srgbClr val="24292E"/>
                </a:solidFill>
                <a:latin typeface="Menlo-Regular"/>
              </a:rPr>
              <a:t>	</a:t>
            </a:r>
          </a:p>
          <a:p>
            <a:r>
              <a:rPr lang="en-US" altLang="ko-KR" sz="2800" dirty="0">
                <a:solidFill>
                  <a:srgbClr val="1B1F23"/>
                </a:solidFill>
                <a:latin typeface="Menlo-Regular"/>
              </a:rPr>
              <a:t>	</a:t>
            </a:r>
            <a:r>
              <a:rPr lang="en-US" altLang="ko-KR" sz="2800" dirty="0">
                <a:solidFill>
                  <a:srgbClr val="22863A"/>
                </a:solidFill>
                <a:latin typeface="Menlo-Regular"/>
              </a:rPr>
              <a:t>environment</a:t>
            </a:r>
            <a:r>
              <a:rPr lang="en-US" altLang="ko-KR" sz="2800" dirty="0">
                <a:solidFill>
                  <a:srgbClr val="24292E"/>
                </a:solidFill>
                <a:latin typeface="Menlo-Regular"/>
              </a:rPr>
              <a:t>:	</a:t>
            </a:r>
          </a:p>
          <a:p>
            <a:r>
              <a:rPr lang="en-US" altLang="ko-KR" sz="2800" dirty="0">
                <a:solidFill>
                  <a:srgbClr val="1B1F23"/>
                </a:solidFill>
                <a:latin typeface="Menlo-Regular"/>
              </a:rPr>
              <a:t>	</a:t>
            </a:r>
            <a:r>
              <a:rPr lang="en-US" altLang="ko-KR" sz="2800" dirty="0">
                <a:solidFill>
                  <a:srgbClr val="24292E"/>
                </a:solidFill>
                <a:latin typeface="Menlo-Regular"/>
              </a:rPr>
              <a:t>  - </a:t>
            </a:r>
            <a:r>
              <a:rPr lang="en-US" altLang="ko-KR" sz="2800" dirty="0">
                <a:solidFill>
                  <a:srgbClr val="032F62"/>
                </a:solidFill>
                <a:latin typeface="Menlo-Regular"/>
              </a:rPr>
              <a:t>MYSQL_ROOT_PASSWORD=test</a:t>
            </a:r>
            <a:r>
              <a:rPr lang="en-US" altLang="ko-KR" sz="2800" dirty="0">
                <a:solidFill>
                  <a:srgbClr val="24292E"/>
                </a:solidFill>
                <a:latin typeface="Menlo-Regular"/>
              </a:rPr>
              <a:t>	</a:t>
            </a:r>
          </a:p>
          <a:p>
            <a:r>
              <a:rPr lang="en-US" altLang="ko-KR" sz="2800" dirty="0">
                <a:solidFill>
                  <a:srgbClr val="1B1F23"/>
                </a:solidFill>
                <a:latin typeface="Menlo-Regular"/>
              </a:rPr>
              <a:t>	</a:t>
            </a:r>
            <a:r>
              <a:rPr lang="en-US" altLang="ko-KR" sz="2800" dirty="0">
                <a:solidFill>
                  <a:srgbClr val="22863A"/>
                </a:solidFill>
                <a:latin typeface="Menlo-Regular"/>
              </a:rPr>
              <a:t>volumes</a:t>
            </a:r>
            <a:r>
              <a:rPr lang="en-US" altLang="ko-KR" sz="2800" dirty="0">
                <a:solidFill>
                  <a:srgbClr val="24292E"/>
                </a:solidFill>
                <a:latin typeface="Menlo-Regular"/>
              </a:rPr>
              <a:t>:	</a:t>
            </a:r>
          </a:p>
          <a:p>
            <a:r>
              <a:rPr lang="en-US" altLang="ko-KR" sz="2800" dirty="0">
                <a:solidFill>
                  <a:srgbClr val="1B1F23"/>
                </a:solidFill>
                <a:latin typeface="Menlo-Regular"/>
              </a:rPr>
              <a:t>	</a:t>
            </a:r>
            <a:r>
              <a:rPr lang="en-US" altLang="ko-KR" sz="2800" dirty="0">
                <a:solidFill>
                  <a:srgbClr val="24292E"/>
                </a:solidFill>
                <a:latin typeface="Menlo-Regular"/>
              </a:rPr>
              <a:t>  - </a:t>
            </a:r>
            <a:r>
              <a:rPr lang="en-US" altLang="ko-KR" sz="2800" dirty="0">
                <a:solidFill>
                  <a:srgbClr val="032F62"/>
                </a:solidFill>
                <a:latin typeface="Menlo-Regular"/>
              </a:rPr>
              <a:t>./DB/</a:t>
            </a:r>
            <a:r>
              <a:rPr lang="en-US" altLang="ko-KR" sz="2800" dirty="0" err="1">
                <a:solidFill>
                  <a:srgbClr val="032F62"/>
                </a:solidFill>
                <a:latin typeface="Menlo-Regular"/>
              </a:rPr>
              <a:t>db_volumes</a:t>
            </a:r>
            <a:r>
              <a:rPr lang="en-US" altLang="ko-KR" sz="2800" dirty="0">
                <a:solidFill>
                  <a:srgbClr val="032F62"/>
                </a:solidFill>
                <a:latin typeface="Menlo-Regular"/>
              </a:rPr>
              <a:t>:/var/lib/</a:t>
            </a:r>
            <a:r>
              <a:rPr lang="en-US" altLang="ko-KR" sz="2800" dirty="0" err="1">
                <a:solidFill>
                  <a:srgbClr val="032F62"/>
                </a:solidFill>
                <a:latin typeface="Menlo-Regular"/>
              </a:rPr>
              <a:t>mysql</a:t>
            </a:r>
            <a:r>
              <a:rPr lang="en-US" altLang="ko-KR" sz="2800" dirty="0">
                <a:solidFill>
                  <a:srgbClr val="24292E"/>
                </a:solidFill>
                <a:latin typeface="Menlo-Regular"/>
              </a:rPr>
              <a:t>	</a:t>
            </a:r>
          </a:p>
          <a:p>
            <a:r>
              <a:rPr lang="en-US" altLang="ko-KR" sz="2800" dirty="0">
                <a:solidFill>
                  <a:srgbClr val="1B1F23"/>
                </a:solidFill>
                <a:latin typeface="Menlo-Regular"/>
              </a:rPr>
              <a:t>	</a:t>
            </a:r>
            <a:r>
              <a:rPr lang="en-US" altLang="ko-KR" sz="2800" dirty="0">
                <a:solidFill>
                  <a:srgbClr val="24292E"/>
                </a:solidFill>
                <a:latin typeface="Menlo-Regular"/>
              </a:rPr>
              <a:t>  - </a:t>
            </a:r>
            <a:r>
              <a:rPr lang="en-US" altLang="ko-KR" sz="2800" dirty="0">
                <a:solidFill>
                  <a:srgbClr val="032F62"/>
                </a:solidFill>
                <a:latin typeface="Menlo-Regular"/>
              </a:rPr>
              <a:t>./DB/</a:t>
            </a:r>
            <a:r>
              <a:rPr lang="en-US" altLang="ko-KR" sz="2800" dirty="0" err="1">
                <a:solidFill>
                  <a:srgbClr val="032F62"/>
                </a:solidFill>
                <a:latin typeface="Menlo-Regular"/>
              </a:rPr>
              <a:t>db_volumes</a:t>
            </a:r>
            <a:r>
              <a:rPr lang="en-US" altLang="ko-KR" sz="2800" dirty="0">
                <a:solidFill>
                  <a:srgbClr val="032F62"/>
                </a:solidFill>
                <a:latin typeface="Menlo-Regular"/>
              </a:rPr>
              <a:t>/</a:t>
            </a:r>
            <a:r>
              <a:rPr lang="en-US" altLang="ko-KR" sz="2800" dirty="0" err="1">
                <a:solidFill>
                  <a:srgbClr val="032F62"/>
                </a:solidFill>
                <a:latin typeface="Menlo-Regular"/>
              </a:rPr>
              <a:t>conf.d</a:t>
            </a:r>
            <a:r>
              <a:rPr lang="en-US" altLang="ko-KR" sz="2800" dirty="0">
                <a:solidFill>
                  <a:srgbClr val="032F62"/>
                </a:solidFill>
                <a:latin typeface="Menlo-Regular"/>
              </a:rPr>
              <a:t>:/</a:t>
            </a:r>
            <a:r>
              <a:rPr lang="en-US" altLang="ko-KR" sz="2800" dirty="0" err="1">
                <a:solidFill>
                  <a:srgbClr val="032F62"/>
                </a:solidFill>
                <a:latin typeface="Menlo-Regular"/>
              </a:rPr>
              <a:t>etc</a:t>
            </a:r>
            <a:r>
              <a:rPr lang="en-US" altLang="ko-KR" sz="2800" dirty="0">
                <a:solidFill>
                  <a:srgbClr val="032F62"/>
                </a:solidFill>
                <a:latin typeface="Menlo-Regular"/>
              </a:rPr>
              <a:t>/</a:t>
            </a:r>
            <a:r>
              <a:rPr lang="en-US" altLang="ko-KR" sz="2800" dirty="0" err="1">
                <a:solidFill>
                  <a:srgbClr val="032F62"/>
                </a:solidFill>
                <a:latin typeface="Menlo-Regular"/>
              </a:rPr>
              <a:t>mysql</a:t>
            </a:r>
            <a:r>
              <a:rPr lang="en-US" altLang="ko-KR" sz="2800" dirty="0">
                <a:solidFill>
                  <a:srgbClr val="032F62"/>
                </a:solidFill>
                <a:latin typeface="Menlo-Regular"/>
              </a:rPr>
              <a:t>/</a:t>
            </a:r>
            <a:r>
              <a:rPr lang="en-US" altLang="ko-KR" sz="2800" dirty="0" err="1">
                <a:solidFill>
                  <a:srgbClr val="032F62"/>
                </a:solidFill>
                <a:latin typeface="Menlo-Regular"/>
              </a:rPr>
              <a:t>conf.d</a:t>
            </a:r>
            <a:r>
              <a:rPr lang="en-US" altLang="ko-KR" sz="2800" dirty="0">
                <a:solidFill>
                  <a:srgbClr val="032F62"/>
                </a:solidFill>
                <a:latin typeface="Menlo-Regular"/>
              </a:rPr>
              <a:t>	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A7596C-AF49-FC42-AD6E-0B4D4A57D0FE}"/>
              </a:ext>
            </a:extLst>
          </p:cNvPr>
          <p:cNvSpPr txBox="1"/>
          <p:nvPr/>
        </p:nvSpPr>
        <p:spPr>
          <a:xfrm>
            <a:off x="3656229" y="793840"/>
            <a:ext cx="48795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docker-compose</a:t>
            </a:r>
            <a:endParaRPr lang="ko-KR" altLang="en-US" sz="4800" dirty="0">
              <a:solidFill>
                <a:srgbClr val="1A1A1A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59459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171C404-ADBC-4144-A553-0F4260AC9421}"/>
              </a:ext>
            </a:extLst>
          </p:cNvPr>
          <p:cNvSpPr txBox="1"/>
          <p:nvPr/>
        </p:nvSpPr>
        <p:spPr>
          <a:xfrm>
            <a:off x="17906180" y="2518697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C50200-5125-A141-8AED-F6FA82967FFD}"/>
              </a:ext>
            </a:extLst>
          </p:cNvPr>
          <p:cNvSpPr txBox="1"/>
          <p:nvPr/>
        </p:nvSpPr>
        <p:spPr>
          <a:xfrm>
            <a:off x="757980" y="2518697"/>
            <a:ext cx="106760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4800" dirty="0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시연</a:t>
            </a:r>
            <a:r>
              <a:rPr lang="en-US" altLang="ko-KR" sz="4800" dirty="0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pPr algn="ctr"/>
            <a:endParaRPr lang="en-US" altLang="ko-KR" sz="3200" dirty="0">
              <a:solidFill>
                <a:schemeClr val="bg2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3200" dirty="0">
                <a:solidFill>
                  <a:schemeClr val="bg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https://</a:t>
            </a:r>
            <a:r>
              <a:rPr lang="en-US" altLang="ko-KR" sz="3200" dirty="0" err="1">
                <a:solidFill>
                  <a:schemeClr val="bg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github.com</a:t>
            </a:r>
            <a:r>
              <a:rPr lang="en-US" altLang="ko-KR" sz="3200" dirty="0">
                <a:solidFill>
                  <a:schemeClr val="bg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en-US" altLang="ko-KR" sz="3200" dirty="0" err="1">
                <a:solidFill>
                  <a:schemeClr val="bg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FullOfOrange</a:t>
            </a:r>
            <a:r>
              <a:rPr lang="en-US" altLang="ko-KR" sz="3200" dirty="0">
                <a:solidFill>
                  <a:schemeClr val="bg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/Docker-dummy-server</a:t>
            </a:r>
            <a:endParaRPr lang="ko-KR" altLang="en-US" sz="3200" dirty="0">
              <a:solidFill>
                <a:schemeClr val="bg2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3FA1E8C-E679-DC43-B3F7-0A2FF8E7E327}"/>
              </a:ext>
            </a:extLst>
          </p:cNvPr>
          <p:cNvSpPr/>
          <p:nvPr/>
        </p:nvSpPr>
        <p:spPr>
          <a:xfrm rot="565098">
            <a:off x="6345066" y="-482777"/>
            <a:ext cx="7468734" cy="108835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3135BA-EB1A-AA44-B854-1F4F012E71CF}"/>
              </a:ext>
            </a:extLst>
          </p:cNvPr>
          <p:cNvSpPr txBox="1"/>
          <p:nvPr/>
        </p:nvSpPr>
        <p:spPr>
          <a:xfrm>
            <a:off x="10236718" y="223995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개발환경 설정</a:t>
            </a:r>
          </a:p>
        </p:txBody>
      </p:sp>
    </p:spTree>
    <p:extLst>
      <p:ext uri="{BB962C8B-B14F-4D97-AF65-F5344CB8AC3E}">
        <p14:creationId xmlns:p14="http://schemas.microsoft.com/office/powerpoint/2010/main" val="27702109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171C404-ADBC-4144-A553-0F4260AC9421}"/>
              </a:ext>
            </a:extLst>
          </p:cNvPr>
          <p:cNvSpPr txBox="1"/>
          <p:nvPr/>
        </p:nvSpPr>
        <p:spPr>
          <a:xfrm>
            <a:off x="17906180" y="2518697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DD6F58-B803-7247-B79C-53436CB9B474}"/>
              </a:ext>
            </a:extLst>
          </p:cNvPr>
          <p:cNvSpPr txBox="1"/>
          <p:nvPr/>
        </p:nvSpPr>
        <p:spPr>
          <a:xfrm>
            <a:off x="757980" y="2644170"/>
            <a:ext cx="106760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b="1" dirty="0">
                <a:ln w="44450">
                  <a:noFill/>
                </a:ln>
                <a:solidFill>
                  <a:srgbClr val="FF8D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</a:t>
            </a:r>
            <a:r>
              <a:rPr lang="en-US" altLang="ko-KR" sz="6600" b="1" dirty="0">
                <a:ln w="44450">
                  <a:noFill/>
                </a:ln>
                <a:solidFill>
                  <a:srgbClr val="FF8D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</a:t>
            </a:r>
            <a:r>
              <a:rPr lang="en-US" altLang="ko-KR" sz="9600" b="1" dirty="0">
                <a:ln w="44450">
                  <a:noFill/>
                </a:ln>
                <a:solidFill>
                  <a:srgbClr val="FF8D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</a:t>
            </a:r>
            <a:endParaRPr lang="ko-KR" altLang="en-US" sz="9600" b="1" dirty="0">
              <a:ln w="44450">
                <a:noFill/>
              </a:ln>
              <a:solidFill>
                <a:srgbClr val="FF8D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0BCC92A-6974-624F-87A0-35295678895C}"/>
              </a:ext>
            </a:extLst>
          </p:cNvPr>
          <p:cNvSpPr/>
          <p:nvPr/>
        </p:nvSpPr>
        <p:spPr>
          <a:xfrm rot="565098">
            <a:off x="6345066" y="-482777"/>
            <a:ext cx="7468734" cy="108835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8710731-DB68-4A4B-91C4-35759FA41F8C}"/>
              </a:ext>
            </a:extLst>
          </p:cNvPr>
          <p:cNvSpPr/>
          <p:nvPr/>
        </p:nvSpPr>
        <p:spPr>
          <a:xfrm rot="565098">
            <a:off x="-1201089" y="6313822"/>
            <a:ext cx="7468734" cy="108835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8846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5B3B3E0-F8D9-F345-B6FE-D0AD0E26E9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7850" y="1668483"/>
            <a:ext cx="4196300" cy="352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964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146F0-8B1F-1549-BAD0-78E5AAE197D1}"/>
              </a:ext>
            </a:extLst>
          </p:cNvPr>
          <p:cNvSpPr txBox="1"/>
          <p:nvPr/>
        </p:nvSpPr>
        <p:spPr>
          <a:xfrm>
            <a:off x="3922529" y="3013501"/>
            <a:ext cx="47676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solidFill>
                  <a:srgbClr val="1A1A1A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VM</a:t>
            </a:r>
            <a:r>
              <a:rPr lang="ko-KR" altLang="en-US" sz="4800" dirty="0">
                <a:solidFill>
                  <a:srgbClr val="1A1A1A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과는 다르다</a:t>
            </a:r>
            <a:r>
              <a:rPr lang="en-US" altLang="ko-KR" sz="4800" dirty="0">
                <a:solidFill>
                  <a:srgbClr val="1A1A1A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…!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4D615EB-1CA9-8844-92B2-899CF679180A}"/>
              </a:ext>
            </a:extLst>
          </p:cNvPr>
          <p:cNvSpPr/>
          <p:nvPr/>
        </p:nvSpPr>
        <p:spPr>
          <a:xfrm rot="565098">
            <a:off x="6345066" y="-482777"/>
            <a:ext cx="7468734" cy="108835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3CFDCA-12F9-8040-B20C-EAB47F6B3B06}"/>
              </a:ext>
            </a:extLst>
          </p:cNvPr>
          <p:cNvSpPr txBox="1"/>
          <p:nvPr/>
        </p:nvSpPr>
        <p:spPr>
          <a:xfrm>
            <a:off x="10361752" y="223995"/>
            <a:ext cx="1526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도커는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뭘까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lang="ko-KR" altLang="en-US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4725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20CEB09-94A9-884E-A3CE-553CD1BF9D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6980" y="1209339"/>
            <a:ext cx="4999816" cy="3989836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3BC196C9-0A42-9A47-84D5-D5FECF052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369" y="1209339"/>
            <a:ext cx="4999816" cy="39898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4110E9-6F24-A743-87C7-F2EFD5245A85}"/>
              </a:ext>
            </a:extLst>
          </p:cNvPr>
          <p:cNvSpPr txBox="1"/>
          <p:nvPr/>
        </p:nvSpPr>
        <p:spPr>
          <a:xfrm>
            <a:off x="1458401" y="5250489"/>
            <a:ext cx="340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VIRTUAL MACHINES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6265F1-166F-8349-90C5-2DC45648F614}"/>
              </a:ext>
            </a:extLst>
          </p:cNvPr>
          <p:cNvSpPr txBox="1"/>
          <p:nvPr/>
        </p:nvSpPr>
        <p:spPr>
          <a:xfrm>
            <a:off x="1696975" y="5708540"/>
            <a:ext cx="29254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NanumSquare" panose="020B0600000101010101" pitchFamily="34" charset="-127"/>
                <a:ea typeface="NanumSquare" panose="020B0600000101010101" pitchFamily="34" charset="-127"/>
              </a:rPr>
              <a:t>가상화된 운영체제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CDBCD7-CCEF-4342-80D1-2074A4F99D8C}"/>
              </a:ext>
            </a:extLst>
          </p:cNvPr>
          <p:cNvSpPr txBox="1"/>
          <p:nvPr/>
        </p:nvSpPr>
        <p:spPr>
          <a:xfrm>
            <a:off x="8289936" y="5269053"/>
            <a:ext cx="913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Docker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4BF472-405C-9A46-BE7E-ACC45EDCDB93}"/>
              </a:ext>
            </a:extLst>
          </p:cNvPr>
          <p:cNvSpPr txBox="1"/>
          <p:nvPr/>
        </p:nvSpPr>
        <p:spPr>
          <a:xfrm>
            <a:off x="7461105" y="5708540"/>
            <a:ext cx="25715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NanumSquare" panose="020B0600000101010101" pitchFamily="34" charset="-127"/>
                <a:ea typeface="NanumSquare" panose="020B0600000101010101" pitchFamily="34" charset="-127"/>
              </a:rPr>
              <a:t>격리된 </a:t>
            </a:r>
            <a:r>
              <a:rPr lang="ko-KR" altLang="en-US" sz="28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실행환경</a:t>
            </a:r>
            <a:endParaRPr lang="ko-KR" altLang="en-US" sz="28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A74D957-A7DE-9248-A9D7-C7BE65B87FB1}"/>
              </a:ext>
            </a:extLst>
          </p:cNvPr>
          <p:cNvSpPr/>
          <p:nvPr/>
        </p:nvSpPr>
        <p:spPr>
          <a:xfrm rot="565098">
            <a:off x="6345066" y="-482777"/>
            <a:ext cx="7468734" cy="108835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21CA05-67A5-9C4A-AA3D-E7FE33BFC224}"/>
              </a:ext>
            </a:extLst>
          </p:cNvPr>
          <p:cNvSpPr txBox="1"/>
          <p:nvPr/>
        </p:nvSpPr>
        <p:spPr>
          <a:xfrm>
            <a:off x="10361752" y="223995"/>
            <a:ext cx="1526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도커는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뭘까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lang="ko-KR" altLang="en-US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5684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171C404-ADBC-4144-A553-0F4260AC9421}"/>
              </a:ext>
            </a:extLst>
          </p:cNvPr>
          <p:cNvSpPr txBox="1"/>
          <p:nvPr/>
        </p:nvSpPr>
        <p:spPr>
          <a:xfrm>
            <a:off x="17906180" y="2518697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FAE65D-635D-2E44-8854-1F939829B220}"/>
              </a:ext>
            </a:extLst>
          </p:cNvPr>
          <p:cNvSpPr txBox="1"/>
          <p:nvPr/>
        </p:nvSpPr>
        <p:spPr>
          <a:xfrm>
            <a:off x="3736769" y="2345958"/>
            <a:ext cx="471846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격리된 </a:t>
            </a:r>
            <a:r>
              <a:rPr lang="ko-KR" altLang="en-US" sz="4800" dirty="0" err="1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실행환경</a:t>
            </a:r>
            <a:r>
              <a:rPr lang="ko-KR" altLang="en-US" sz="4800" dirty="0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4800" dirty="0">
              <a:solidFill>
                <a:srgbClr val="1A1A1A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4800" dirty="0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=</a:t>
            </a:r>
          </a:p>
          <a:p>
            <a:pPr algn="ctr"/>
            <a:r>
              <a:rPr lang="en-US" altLang="ko-KR" sz="4800" dirty="0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Container</a:t>
            </a:r>
          </a:p>
        </p:txBody>
      </p:sp>
    </p:spTree>
    <p:extLst>
      <p:ext uri="{BB962C8B-B14F-4D97-AF65-F5344CB8AC3E}">
        <p14:creationId xmlns:p14="http://schemas.microsoft.com/office/powerpoint/2010/main" val="4116013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4246FE4-174C-4E4A-B823-BAF6DE6A0D27}"/>
              </a:ext>
            </a:extLst>
          </p:cNvPr>
          <p:cNvSpPr/>
          <p:nvPr/>
        </p:nvSpPr>
        <p:spPr>
          <a:xfrm>
            <a:off x="2277453" y="1457696"/>
            <a:ext cx="3039526" cy="39426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71C404-ADBC-4144-A553-0F4260AC9421}"/>
              </a:ext>
            </a:extLst>
          </p:cNvPr>
          <p:cNvSpPr txBox="1"/>
          <p:nvPr/>
        </p:nvSpPr>
        <p:spPr>
          <a:xfrm>
            <a:off x="17906180" y="2518697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1A6600C-E9CD-614E-8C8B-E1EC790F8EDF}"/>
              </a:ext>
            </a:extLst>
          </p:cNvPr>
          <p:cNvSpPr/>
          <p:nvPr/>
        </p:nvSpPr>
        <p:spPr>
          <a:xfrm rot="565098">
            <a:off x="6345066" y="-482777"/>
            <a:ext cx="7468734" cy="108835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4D4122-62B3-AF49-B969-81F50EAFA160}"/>
              </a:ext>
            </a:extLst>
          </p:cNvPr>
          <p:cNvSpPr txBox="1"/>
          <p:nvPr/>
        </p:nvSpPr>
        <p:spPr>
          <a:xfrm>
            <a:off x="10691971" y="223995"/>
            <a:ext cx="1196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Container</a:t>
            </a:r>
            <a:endParaRPr lang="ko-KR" altLang="en-US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0E81AC0-03B1-C44D-B67D-27CDB450A239}"/>
              </a:ext>
            </a:extLst>
          </p:cNvPr>
          <p:cNvSpPr/>
          <p:nvPr/>
        </p:nvSpPr>
        <p:spPr>
          <a:xfrm>
            <a:off x="2395597" y="4523433"/>
            <a:ext cx="2803178" cy="7421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Host OS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2CAD843-2957-BD4C-83E7-8E001BCFFED7}"/>
              </a:ext>
            </a:extLst>
          </p:cNvPr>
          <p:cNvSpPr/>
          <p:nvPr/>
        </p:nvSpPr>
        <p:spPr>
          <a:xfrm>
            <a:off x="2395597" y="3655604"/>
            <a:ext cx="2803177" cy="7421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Docker Engine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F646344A-25B9-EA49-BF85-9CB0627D973B}"/>
              </a:ext>
            </a:extLst>
          </p:cNvPr>
          <p:cNvSpPr/>
          <p:nvPr/>
        </p:nvSpPr>
        <p:spPr>
          <a:xfrm>
            <a:off x="3868738" y="1585351"/>
            <a:ext cx="1330036" cy="1882319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39E4C26-1AF1-B846-879F-AF8771E906A6}"/>
              </a:ext>
            </a:extLst>
          </p:cNvPr>
          <p:cNvSpPr/>
          <p:nvPr/>
        </p:nvSpPr>
        <p:spPr>
          <a:xfrm>
            <a:off x="3963437" y="1702160"/>
            <a:ext cx="1140637" cy="785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APP</a:t>
            </a:r>
            <a:endParaRPr kumimoji="1"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371F5C7-5E0C-E14C-AF0B-3164F91EF84D}"/>
              </a:ext>
            </a:extLst>
          </p:cNvPr>
          <p:cNvSpPr/>
          <p:nvPr/>
        </p:nvSpPr>
        <p:spPr>
          <a:xfrm>
            <a:off x="3963436" y="2592543"/>
            <a:ext cx="1140637" cy="785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Library</a:t>
            </a:r>
            <a:endParaRPr kumimoji="1"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0DF9FA60-C2B0-D84B-9287-19C886CEF4C1}"/>
              </a:ext>
            </a:extLst>
          </p:cNvPr>
          <p:cNvSpPr/>
          <p:nvPr/>
        </p:nvSpPr>
        <p:spPr>
          <a:xfrm>
            <a:off x="2408078" y="1576447"/>
            <a:ext cx="1330035" cy="1882319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336EEB3-8342-5944-BD9E-08FA3A12EC58}"/>
              </a:ext>
            </a:extLst>
          </p:cNvPr>
          <p:cNvSpPr/>
          <p:nvPr/>
        </p:nvSpPr>
        <p:spPr>
          <a:xfrm>
            <a:off x="2502777" y="1693256"/>
            <a:ext cx="1140637" cy="785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APP</a:t>
            </a:r>
            <a:endParaRPr kumimoji="1"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56B2A0F-8C3A-7B4F-BDF0-DCFC02172384}"/>
              </a:ext>
            </a:extLst>
          </p:cNvPr>
          <p:cNvSpPr/>
          <p:nvPr/>
        </p:nvSpPr>
        <p:spPr>
          <a:xfrm>
            <a:off x="2502776" y="2583639"/>
            <a:ext cx="1140637" cy="785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Library</a:t>
            </a:r>
            <a:endParaRPr kumimoji="1"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0D613E-695B-BD48-B7A8-C74EA2F4A873}"/>
              </a:ext>
            </a:extLst>
          </p:cNvPr>
          <p:cNvSpPr txBox="1"/>
          <p:nvPr/>
        </p:nvSpPr>
        <p:spPr>
          <a:xfrm>
            <a:off x="6306355" y="2177044"/>
            <a:ext cx="29180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4800" dirty="0">
                <a:latin typeface="NanumSquare" panose="020B0600000101010101" pitchFamily="34" charset="-127"/>
                <a:ea typeface="NanumSquare" panose="020B0600000101010101" pitchFamily="34" charset="-127"/>
              </a:rPr>
              <a:t>Container</a:t>
            </a:r>
            <a:endParaRPr kumimoji="1" lang="ko-KR" altLang="en-US" sz="48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7CE2F50A-9C92-CD4E-8E34-A21D9711AE57}"/>
              </a:ext>
            </a:extLst>
          </p:cNvPr>
          <p:cNvCxnSpPr>
            <a:cxnSpLocks/>
            <a:stCxn id="5" idx="1"/>
            <a:endCxn id="27" idx="3"/>
          </p:cNvCxnSpPr>
          <p:nvPr/>
        </p:nvCxnSpPr>
        <p:spPr>
          <a:xfrm flipH="1" flipV="1">
            <a:off x="5198774" y="2526511"/>
            <a:ext cx="1107581" cy="66032"/>
          </a:xfrm>
          <a:prstGeom prst="straightConnector1">
            <a:avLst/>
          </a:prstGeom>
          <a:ln w="952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283235F-4F06-134A-A7E7-620F576DEFD0}"/>
              </a:ext>
            </a:extLst>
          </p:cNvPr>
          <p:cNvSpPr txBox="1"/>
          <p:nvPr/>
        </p:nvSpPr>
        <p:spPr>
          <a:xfrm>
            <a:off x="6306355" y="3335644"/>
            <a:ext cx="33112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2800" dirty="0">
                <a:latin typeface="NanumSquare" panose="020B0600000101010101" pitchFamily="34" charset="-127"/>
                <a:ea typeface="NanumSquare" panose="020B0600000101010101" pitchFamily="34" charset="-127"/>
              </a:rPr>
              <a:t>오직</a:t>
            </a:r>
            <a:r>
              <a:rPr kumimoji="1" lang="en-US" altLang="ko-KR" sz="2800" dirty="0"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sz="28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2800" dirty="0">
                <a:latin typeface="NanumSquare" panose="020B0600000101010101" pitchFamily="34" charset="-127"/>
                <a:ea typeface="NanumSquare" panose="020B0600000101010101" pitchFamily="34" charset="-127"/>
              </a:rPr>
              <a:t>App</a:t>
            </a:r>
            <a:r>
              <a:rPr kumimoji="1" lang="ko-KR" altLang="en-US" sz="2800" dirty="0">
                <a:latin typeface="NanumSquare" panose="020B0600000101010101" pitchFamily="34" charset="-127"/>
                <a:ea typeface="NanumSquare" panose="020B0600000101010101" pitchFamily="34" charset="-127"/>
              </a:rPr>
              <a:t> 과 </a:t>
            </a:r>
            <a:r>
              <a:rPr kumimoji="1" lang="en-US" altLang="ko-KR" sz="2800" dirty="0">
                <a:latin typeface="NanumSquare" panose="020B0600000101010101" pitchFamily="34" charset="-127"/>
                <a:ea typeface="NanumSquare" panose="020B0600000101010101" pitchFamily="34" charset="-127"/>
              </a:rPr>
              <a:t>Library</a:t>
            </a:r>
            <a:endParaRPr kumimoji="1" lang="ko-KR" altLang="en-US" sz="28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7D0052B-E7A1-6B4E-9FFE-171176579177}"/>
              </a:ext>
            </a:extLst>
          </p:cNvPr>
          <p:cNvSpPr txBox="1"/>
          <p:nvPr/>
        </p:nvSpPr>
        <p:spPr>
          <a:xfrm>
            <a:off x="6306355" y="4085887"/>
            <a:ext cx="34099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800" dirty="0">
                <a:latin typeface="NanumSquare" panose="020B0600000101010101" pitchFamily="34" charset="-127"/>
                <a:ea typeface="NanumSquare" panose="020B0600000101010101" pitchFamily="34" charset="-127"/>
              </a:rPr>
              <a:t>Host OS </a:t>
            </a:r>
            <a:r>
              <a:rPr kumimoji="1" lang="ko-KR" altLang="en-US" sz="2800" dirty="0">
                <a:latin typeface="NanumSquare" panose="020B0600000101010101" pitchFamily="34" charset="-127"/>
                <a:ea typeface="NanumSquare" panose="020B0600000101010101" pitchFamily="34" charset="-127"/>
              </a:rPr>
              <a:t>의 자원 공유</a:t>
            </a:r>
          </a:p>
        </p:txBody>
      </p:sp>
    </p:spTree>
    <p:extLst>
      <p:ext uri="{BB962C8B-B14F-4D97-AF65-F5344CB8AC3E}">
        <p14:creationId xmlns:p14="http://schemas.microsoft.com/office/powerpoint/2010/main" val="1730694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171C404-ADBC-4144-A553-0F4260AC9421}"/>
              </a:ext>
            </a:extLst>
          </p:cNvPr>
          <p:cNvSpPr txBox="1"/>
          <p:nvPr/>
        </p:nvSpPr>
        <p:spPr>
          <a:xfrm>
            <a:off x="17906180" y="2518697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1A6600C-E9CD-614E-8C8B-E1EC790F8EDF}"/>
              </a:ext>
            </a:extLst>
          </p:cNvPr>
          <p:cNvSpPr/>
          <p:nvPr/>
        </p:nvSpPr>
        <p:spPr>
          <a:xfrm rot="565098">
            <a:off x="6345066" y="-482777"/>
            <a:ext cx="7468734" cy="108835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4D4122-62B3-AF49-B969-81F50EAFA160}"/>
              </a:ext>
            </a:extLst>
          </p:cNvPr>
          <p:cNvSpPr txBox="1"/>
          <p:nvPr/>
        </p:nvSpPr>
        <p:spPr>
          <a:xfrm>
            <a:off x="10691971" y="223995"/>
            <a:ext cx="1196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Container</a:t>
            </a:r>
            <a:endParaRPr lang="ko-KR" altLang="en-US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0D613E-695B-BD48-B7A8-C74EA2F4A873}"/>
              </a:ext>
            </a:extLst>
          </p:cNvPr>
          <p:cNvSpPr txBox="1"/>
          <p:nvPr/>
        </p:nvSpPr>
        <p:spPr>
          <a:xfrm>
            <a:off x="2465547" y="2486695"/>
            <a:ext cx="21443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800" b="1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cgroup</a:t>
            </a:r>
            <a:endParaRPr kumimoji="1" lang="ko-KR" altLang="en-US" sz="4800" b="1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124340-17E8-224D-B64C-E21EDCDC2503}"/>
              </a:ext>
            </a:extLst>
          </p:cNvPr>
          <p:cNvSpPr txBox="1"/>
          <p:nvPr/>
        </p:nvSpPr>
        <p:spPr>
          <a:xfrm>
            <a:off x="6697846" y="2486694"/>
            <a:ext cx="33684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800" b="1" dirty="0">
                <a:latin typeface="NanumSquare" panose="020B0600000101010101" pitchFamily="34" charset="-127"/>
                <a:ea typeface="NanumSquare" panose="020B0600000101010101" pitchFamily="34" charset="-127"/>
              </a:rPr>
              <a:t>namespace</a:t>
            </a:r>
            <a:endParaRPr kumimoji="1" lang="ko-KR" altLang="en-US" sz="4800" b="1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6D06D5-8CDD-3D4C-BB89-42510B87FB5C}"/>
              </a:ext>
            </a:extLst>
          </p:cNvPr>
          <p:cNvSpPr txBox="1"/>
          <p:nvPr/>
        </p:nvSpPr>
        <p:spPr>
          <a:xfrm>
            <a:off x="2086821" y="3751539"/>
            <a:ext cx="290175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시스템 자원의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algn="ctr"/>
            <a:r>
              <a:rPr lang="ko-KR" altLang="en-U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프로세스별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배분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03F7D3-C307-864D-95A0-0410A1284961}"/>
              </a:ext>
            </a:extLst>
          </p:cNvPr>
          <p:cNvSpPr txBox="1"/>
          <p:nvPr/>
        </p:nvSpPr>
        <p:spPr>
          <a:xfrm>
            <a:off x="6475221" y="3749225"/>
            <a:ext cx="381373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Process, Network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의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algn="ctr"/>
            <a:r>
              <a:rPr lang="ko-KR" altLang="en-U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독립공간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제공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426D45-6131-A34A-B9BF-78256CF91B01}"/>
              </a:ext>
            </a:extLst>
          </p:cNvPr>
          <p:cNvSpPr txBox="1"/>
          <p:nvPr/>
        </p:nvSpPr>
        <p:spPr>
          <a:xfrm>
            <a:off x="5435183" y="3317691"/>
            <a:ext cx="593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800" b="1" dirty="0">
                <a:latin typeface="NanumSquare" panose="020B0600000101010101" pitchFamily="34" charset="-127"/>
                <a:ea typeface="NanumSquare" panose="020B0600000101010101" pitchFamily="34" charset="-127"/>
              </a:rPr>
              <a:t>&amp;</a:t>
            </a:r>
            <a:endParaRPr kumimoji="1" lang="ko-KR" altLang="en-US" sz="4800" b="1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7225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B8D4A4-26D0-0E40-B099-8D11B4DB3878}"/>
              </a:ext>
            </a:extLst>
          </p:cNvPr>
          <p:cNvSpPr txBox="1"/>
          <p:nvPr/>
        </p:nvSpPr>
        <p:spPr>
          <a:xfrm>
            <a:off x="2521944" y="3732918"/>
            <a:ext cx="714811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서비스 운영에 필요한 서버 프로그램</a:t>
            </a:r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</a:p>
          <a:p>
            <a:pPr algn="ctr"/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소스코드</a:t>
            </a:r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ko-KR" altLang="en-U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컴파일된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실행 파일을 묶은 형태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71C404-ADBC-4144-A553-0F4260AC9421}"/>
              </a:ext>
            </a:extLst>
          </p:cNvPr>
          <p:cNvSpPr txBox="1"/>
          <p:nvPr/>
        </p:nvSpPr>
        <p:spPr>
          <a:xfrm>
            <a:off x="17906180" y="2518697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044100-E07A-B64A-B3BA-6C9036262799}"/>
              </a:ext>
            </a:extLst>
          </p:cNvPr>
          <p:cNvSpPr txBox="1"/>
          <p:nvPr/>
        </p:nvSpPr>
        <p:spPr>
          <a:xfrm>
            <a:off x="5138846" y="2294086"/>
            <a:ext cx="18902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800" b="1" dirty="0">
                <a:latin typeface="NanumSquare" panose="020B0600000101010101" pitchFamily="34" charset="-127"/>
                <a:ea typeface="NanumSquare" panose="020B0600000101010101" pitchFamily="34" charset="-127"/>
              </a:rPr>
              <a:t>Image</a:t>
            </a:r>
            <a:endParaRPr kumimoji="1" lang="ko-KR" altLang="en-US" sz="4800" b="1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9028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171C404-ADBC-4144-A553-0F4260AC9421}"/>
              </a:ext>
            </a:extLst>
          </p:cNvPr>
          <p:cNvSpPr txBox="1"/>
          <p:nvPr/>
        </p:nvSpPr>
        <p:spPr>
          <a:xfrm>
            <a:off x="17906180" y="2518697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5811941-A97A-5243-820D-BA6D86DB2B44}"/>
              </a:ext>
            </a:extLst>
          </p:cNvPr>
          <p:cNvSpPr/>
          <p:nvPr/>
        </p:nvSpPr>
        <p:spPr>
          <a:xfrm rot="565098">
            <a:off x="6345066" y="-482777"/>
            <a:ext cx="7468734" cy="108835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6901D5-0B0F-094B-B1AC-547E0CBA0CF6}"/>
              </a:ext>
            </a:extLst>
          </p:cNvPr>
          <p:cNvSpPr txBox="1"/>
          <p:nvPr/>
        </p:nvSpPr>
        <p:spPr>
          <a:xfrm>
            <a:off x="11054249" y="223995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Image</a:t>
            </a:r>
            <a:endParaRPr lang="ko-KR" altLang="en-US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068873-193B-E245-87C2-980D832A9972}"/>
              </a:ext>
            </a:extLst>
          </p:cNvPr>
          <p:cNvSpPr txBox="1"/>
          <p:nvPr/>
        </p:nvSpPr>
        <p:spPr>
          <a:xfrm>
            <a:off x="4128161" y="869203"/>
            <a:ext cx="3916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레이저 </a:t>
            </a:r>
            <a:r>
              <a:rPr lang="ko-KR" altLang="en-US" sz="4400" dirty="0" err="1">
                <a:solidFill>
                  <a:srgbClr val="1A1A1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저장방식</a:t>
            </a:r>
            <a:endParaRPr lang="ko-KR" altLang="en-US" sz="4400" dirty="0">
              <a:solidFill>
                <a:srgbClr val="1A1A1A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14EA13F-9119-C646-9AE1-42512E29E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910" y="2067951"/>
            <a:ext cx="10728960" cy="424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6941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3575</TotalTime>
  <Words>726</Words>
  <Application>Microsoft Macintosh PowerPoint</Application>
  <PresentationFormat>와이드스크린</PresentationFormat>
  <Paragraphs>182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7" baseType="lpstr">
      <vt:lpstr>나눔스퀘어</vt:lpstr>
      <vt:lpstr>나눔스퀘어 Bold</vt:lpstr>
      <vt:lpstr>맑은 고딕</vt:lpstr>
      <vt:lpstr>NanumSquare</vt:lpstr>
      <vt:lpstr>NanumSquare ExtraBold</vt:lpstr>
      <vt:lpstr>Arial</vt:lpstr>
      <vt:lpstr>Menlo</vt:lpstr>
      <vt:lpstr>Menlo-Regular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connect</dc:creator>
  <cp:lastModifiedBy>육진혁</cp:lastModifiedBy>
  <cp:revision>88</cp:revision>
  <dcterms:created xsi:type="dcterms:W3CDTF">2019-09-26T11:15:38Z</dcterms:created>
  <dcterms:modified xsi:type="dcterms:W3CDTF">2019-10-11T13:25:42Z</dcterms:modified>
</cp:coreProperties>
</file>

<file path=docProps/thumbnail.jpeg>
</file>